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624" r:id="rId2"/>
    <p:sldId id="683" r:id="rId3"/>
    <p:sldId id="2022" r:id="rId4"/>
    <p:sldId id="2033" r:id="rId5"/>
    <p:sldId id="2038" r:id="rId6"/>
    <p:sldId id="2039" r:id="rId7"/>
    <p:sldId id="2040" r:id="rId8"/>
    <p:sldId id="2045" r:id="rId9"/>
    <p:sldId id="2041" r:id="rId10"/>
    <p:sldId id="2042" r:id="rId11"/>
    <p:sldId id="2059" r:id="rId12"/>
    <p:sldId id="2060" r:id="rId13"/>
    <p:sldId id="2061" r:id="rId14"/>
    <p:sldId id="1943" r:id="rId15"/>
    <p:sldId id="2047" r:id="rId16"/>
    <p:sldId id="2048" r:id="rId17"/>
    <p:sldId id="2050" r:id="rId18"/>
    <p:sldId id="2049" r:id="rId19"/>
    <p:sldId id="2051" r:id="rId20"/>
    <p:sldId id="2052" r:id="rId21"/>
    <p:sldId id="2007" r:id="rId22"/>
    <p:sldId id="2063" r:id="rId23"/>
    <p:sldId id="2062" r:id="rId24"/>
    <p:sldId id="2065" r:id="rId25"/>
    <p:sldId id="2064" r:id="rId26"/>
    <p:sldId id="2066" r:id="rId27"/>
    <p:sldId id="2067" r:id="rId28"/>
    <p:sldId id="2068" r:id="rId29"/>
    <p:sldId id="1028" r:id="rId30"/>
  </p:sldIdLst>
  <p:sldSz cx="9144000" cy="6858000" type="screen4x3"/>
  <p:notesSz cx="6864350" cy="9996488"/>
  <p:embeddedFontLst>
    <p:embeddedFont>
      <p:font typeface="Arial Narrow" panose="020B0606020202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Gill Sans MT" panose="020B0502020104020203" pitchFamily="34" charset="0"/>
      <p:regular r:id="rId37"/>
      <p:bold r:id="rId38"/>
      <p:italic r:id="rId39"/>
      <p:boldItalic r:id="rId40"/>
    </p:embeddedFont>
    <p:embeddedFont>
      <p:font typeface="HY헤드라인M" panose="02030600000101010101" pitchFamily="18" charset="-127"/>
      <p:regular r:id="rId41"/>
    </p:embeddedFont>
    <p:embeddedFont>
      <p:font typeface="나눔고딕 ExtraBold" panose="020D0904000000000000" pitchFamily="50" charset="-127"/>
      <p:bold r:id="rId42"/>
    </p:embeddedFont>
    <p:embeddedFont>
      <p:font typeface="나눔바른고딕" panose="020B0603020101020101" pitchFamily="50" charset="-127"/>
      <p:regular r:id="rId43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호원" initials="김" lastIdx="1" clrIdx="0">
    <p:extLst>
      <p:ext uri="{19B8F6BF-5375-455C-9EA6-DF929625EA0E}">
        <p15:presenceInfo xmlns:p15="http://schemas.microsoft.com/office/powerpoint/2012/main" userId="S::howonkim@pusan.ac.kr::15ca3ef6-c8a2-4b3c-8e99-4970e3d632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FF00FF"/>
    <a:srgbClr val="FFFF3F"/>
    <a:srgbClr val="0070C0"/>
    <a:srgbClr val="6600FF"/>
    <a:srgbClr val="EAEDF4"/>
    <a:srgbClr val="D0D8E8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1" autoAdjust="0"/>
    <p:restoredTop sz="88235" autoAdjust="0"/>
  </p:normalViewPr>
  <p:slideViewPr>
    <p:cSldViewPr>
      <p:cViewPr varScale="1">
        <p:scale>
          <a:sx n="142" d="100"/>
          <a:sy n="142" d="100"/>
        </p:scale>
        <p:origin x="271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4408" y="200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09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r">
              <a:defRPr sz="1300"/>
            </a:lvl1pPr>
          </a:lstStyle>
          <a:p>
            <a:fld id="{91F7E485-CF4B-49E5-80CC-25C6F0E7F36F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17" tIns="48158" rIns="96317" bIns="481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17" tIns="48158" rIns="96317" bIns="481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09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r">
              <a:defRPr sz="1300"/>
            </a:lvl1pPr>
          </a:lstStyle>
          <a:p>
            <a:fld id="{487C817A-F9D8-4614-B4EE-4254C2204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2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 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Je </a:t>
            </a:r>
            <a:r>
              <a:rPr lang="en-US" altLang="ko-KR" b="1" i="0">
                <a:solidFill>
                  <a:srgbClr val="5F6368"/>
                </a:solidFill>
                <a:effectLst/>
                <a:latin typeface="Apple SD Gothic Neo"/>
              </a:rPr>
              <a:t>suis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 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/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쥬 쒸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/ :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나는 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~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이다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. 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4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 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Je </a:t>
            </a:r>
            <a:r>
              <a:rPr lang="en-US" altLang="ko-KR" b="1" i="0">
                <a:solidFill>
                  <a:srgbClr val="5F6368"/>
                </a:solidFill>
                <a:effectLst/>
                <a:latin typeface="Apple SD Gothic Neo"/>
              </a:rPr>
              <a:t>suis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 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/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쥬 쒸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/ :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나는 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~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이다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. 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8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884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245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84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7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29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75542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7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8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6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7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https://towardsdatascience.com/animated-rnn-lstm-and-gru-ef124d06cf45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9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53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 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Je </a:t>
            </a:r>
            <a:r>
              <a:rPr lang="en-US" altLang="ko-KR" b="1" i="0">
                <a:solidFill>
                  <a:srgbClr val="5F6368"/>
                </a:solidFill>
                <a:effectLst/>
                <a:latin typeface="Apple SD Gothic Neo"/>
              </a:rPr>
              <a:t>suis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 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/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쥬 쒸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/ :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나는 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~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이다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. 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8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72813" y="2151021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 userDrawn="1"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 userDrawn="1"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 userDrawn="1"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 userDrawn="1"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 userDrawn="1"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97295" y="659829"/>
            <a:ext cx="8911209" cy="5361459"/>
          </a:xfrm>
        </p:spPr>
        <p:txBody>
          <a:bodyPr/>
          <a:lstStyle>
            <a:lvl1pPr marL="361950" indent="-361950" latinLnBrk="0">
              <a:spcBef>
                <a:spcPts val="0"/>
              </a:spcBef>
              <a:buFont typeface="Arial" pitchFamily="34" charset="0"/>
              <a:buBlip>
                <a:blip r:embed="rId3"/>
              </a:buBlip>
              <a:defRPr sz="2000" baseline="0">
                <a:latin typeface="나눔고딕 ExtraBold" pitchFamily="50" charset="-127"/>
                <a:ea typeface="나눔고딕 ExtraBold" pitchFamily="50" charset="-127"/>
              </a:defRPr>
            </a:lvl1pPr>
            <a:lvl2pPr marL="381000" indent="0" latinLnBrk="0">
              <a:buNone/>
              <a:defRPr sz="20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latinLnBrk="0">
              <a:defRPr sz="18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latinLnBrk="0"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latinLnBrk="0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400" b="1" dirty="0"/>
              <a:t>마스터 제목</a:t>
            </a:r>
            <a:endParaRPr lang="en-US" altLang="ko-KR" sz="24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둘째 수준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97351"/>
            <a:ext cx="648072" cy="26064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4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 userDrawn="1"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499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ikidocs.net/book/215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packtpub.com/book/data/9781800565791/1/ch01lvl1sec03/the-rise-of-the-transformer-attention-is-all-you-ne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2" Type="http://schemas.openxmlformats.org/officeDocument/2006/relationships/image" Target="../media/image66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740.png"/><Relationship Id="rId3" Type="http://schemas.openxmlformats.org/officeDocument/2006/relationships/image" Target="../media/image66.png"/><Relationship Id="rId7" Type="http://schemas.openxmlformats.org/officeDocument/2006/relationships/image" Target="../media/image113.png"/><Relationship Id="rId12" Type="http://schemas.openxmlformats.org/officeDocument/2006/relationships/image" Target="../media/image7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37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077" y="1497320"/>
            <a:ext cx="6480719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GRU, seq2seq, Attention </a:t>
            </a:r>
            <a:r>
              <a:rPr lang="ko-KR" altLang="en-US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기법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6374" y="1497319"/>
            <a:ext cx="630812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GRU, seq2seq, Attention </a:t>
            </a:r>
            <a:r>
              <a:rPr lang="ko-KR" altLang="en-US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기법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" name="Picture 6" descr="C:\Users\Donggeon Lee\Desktop\IoT\pnu_logo.png">
            <a:extLst>
              <a:ext uri="{FF2B5EF4-FFF2-40B4-BE49-F238E27FC236}">
                <a16:creationId xmlns:a16="http://schemas.microsoft.com/office/drawing/2014/main" id="{C04E047C-E080-448D-A9C3-B5A1D2E4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4295825"/>
            <a:ext cx="2013025" cy="4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 도형 5">
            <a:extLst>
              <a:ext uri="{FF2B5EF4-FFF2-40B4-BE49-F238E27FC236}">
                <a16:creationId xmlns:a16="http://schemas.microsoft.com/office/drawing/2014/main" id="{A9E7D269-D1CD-4659-9C6E-82ACF934EC09}"/>
              </a:ext>
            </a:extLst>
          </p:cNvPr>
          <p:cNvSpPr/>
          <p:nvPr/>
        </p:nvSpPr>
        <p:spPr bwMode="auto">
          <a:xfrm flipH="1">
            <a:off x="817" y="6021212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L 도형 5">
            <a:extLst>
              <a:ext uri="{FF2B5EF4-FFF2-40B4-BE49-F238E27FC236}">
                <a16:creationId xmlns:a16="http://schemas.microsoft.com/office/drawing/2014/main" id="{93E3C37F-3A5A-4ADF-B8D1-55A4F619A6F8}"/>
              </a:ext>
            </a:extLst>
          </p:cNvPr>
          <p:cNvSpPr/>
          <p:nvPr/>
        </p:nvSpPr>
        <p:spPr bwMode="auto">
          <a:xfrm flipH="1">
            <a:off x="-8729" y="6021288"/>
            <a:ext cx="9143182" cy="836711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751506-B38A-418B-A637-660FAF659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6525344"/>
            <a:ext cx="1232282" cy="20113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A401A15-E230-4675-8979-1C7BC4630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951" y="6439605"/>
            <a:ext cx="2121091" cy="406436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45FB920D-2541-414D-8FE7-6EF53A4D4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4845973"/>
            <a:ext cx="438928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rgbClr val="081DE8"/>
              </a:buClr>
              <a:buSzPct val="76000"/>
              <a:buBlip>
                <a:blip r:embed="rId7"/>
              </a:buBlip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547688" indent="-273050" latinLnBrk="1">
              <a:spcBef>
                <a:spcPts val="500"/>
              </a:spcBef>
              <a:buClr>
                <a:srgbClr val="0156FF"/>
              </a:buClr>
              <a:buSzPct val="76000"/>
              <a:buFont typeface="Wingdings" panose="05000000000000000000" pitchFamily="2" charset="2"/>
              <a:buChar char=""/>
              <a:defRPr sz="2800">
                <a:solidFill>
                  <a:srgbClr val="0000FF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822325" indent="-228600" latinLnBrk="1">
              <a:spcBef>
                <a:spcPts val="500"/>
              </a:spcBef>
              <a:buClr>
                <a:srgbClr val="00B0F0"/>
              </a:buClr>
              <a:buSzPct val="76000"/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096963" indent="-228600" latinLnBrk="1">
              <a:spcBef>
                <a:spcPts val="4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13716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1828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286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2743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2004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ko-KR" sz="2000">
                <a:ea typeface="굴림" panose="020B0600000101010101" pitchFamily="50" charset="-127"/>
              </a:rPr>
              <a:t>Prof.  Howon Kim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kumimoji="0" lang="en-US" altLang="ko-KR" sz="2000">
                <a:ea typeface="굴림" panose="020B0600000101010101" pitchFamily="50" charset="-127"/>
              </a:rPr>
              <a:t>PhD </a:t>
            </a:r>
            <a:r>
              <a:rPr lang="en-US" altLang="ko-KR" sz="2000">
                <a:ea typeface="굴림" panose="020B0600000101010101" pitchFamily="50" charset="-127"/>
              </a:rPr>
              <a:t>candidate,  HyoEun Kang</a:t>
            </a:r>
          </a:p>
          <a:p>
            <a:pPr algn="ctr">
              <a:lnSpc>
                <a:spcPct val="80000"/>
              </a:lnSpc>
              <a:buNone/>
            </a:pPr>
            <a:r>
              <a:rPr lang="en-US" altLang="ko-KR" sz="2000">
                <a:ea typeface="굴림" panose="020B0600000101010101" pitchFamily="50" charset="-127"/>
              </a:rPr>
              <a:t>2021.8.13</a:t>
            </a:r>
            <a:endParaRPr kumimoji="0" lang="en-US" altLang="ko-KR" sz="2000">
              <a:ea typeface="굴림" panose="020B0600000101010101" pitchFamily="50" charset="-127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5152449-B5F2-460B-A93F-8098834B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0497" y="5750872"/>
            <a:ext cx="438928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rgbClr val="081DE8"/>
              </a:buClr>
              <a:buSzPct val="76000"/>
              <a:buBlip>
                <a:blip r:embed="rId7"/>
              </a:buBlip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547688" indent="-273050" latinLnBrk="1">
              <a:spcBef>
                <a:spcPts val="500"/>
              </a:spcBef>
              <a:buClr>
                <a:srgbClr val="0156FF"/>
              </a:buClr>
              <a:buSzPct val="76000"/>
              <a:buFont typeface="Wingdings" panose="05000000000000000000" pitchFamily="2" charset="2"/>
              <a:buChar char=""/>
              <a:defRPr sz="2800">
                <a:solidFill>
                  <a:srgbClr val="0000FF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822325" indent="-228600" latinLnBrk="1">
              <a:spcBef>
                <a:spcPts val="500"/>
              </a:spcBef>
              <a:buClr>
                <a:srgbClr val="00B0F0"/>
              </a:buClr>
              <a:buSzPct val="76000"/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096963" indent="-228600" latinLnBrk="1">
              <a:spcBef>
                <a:spcPts val="4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13716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1828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286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2743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2004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endParaRPr kumimoji="0" lang="en-US" altLang="ko-KR" sz="2000" dirty="0">
              <a:ea typeface="굴림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9A2CB4-7F2C-4EDA-8127-0C5756350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83" y="230033"/>
            <a:ext cx="1320831" cy="3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x-none" dirty="0"/>
              <a:t> </a:t>
            </a:r>
            <a:r>
              <a:rPr kumimoji="1" lang="ko-KR" altLang="en-US" dirty="0"/>
              <a:t>기호 설명 </a:t>
            </a:r>
            <a:endParaRPr lang="en-US" altLang="x-none" sz="2000" dirty="0">
              <a:solidFill>
                <a:srgbClr val="FFFF00"/>
              </a:solidFill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10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6ADD4-58B2-48DF-A856-4815BF11184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계열 동작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F90F5-DFDE-4132-8924-390BDE24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덧셈</a:t>
            </a:r>
            <a:r>
              <a:rPr lang="en-US" altLang="ko-KR" dirty="0"/>
              <a:t>, concatenation, Sigmoid </a:t>
            </a:r>
            <a:r>
              <a:rPr lang="ko-KR" altLang="en-US" dirty="0"/>
              <a:t>함수</a:t>
            </a:r>
            <a:r>
              <a:rPr lang="en-US" altLang="ko-KR" dirty="0"/>
              <a:t>, Tanh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r>
              <a:rPr lang="ko-KR" altLang="en-US" dirty="0"/>
              <a:t>기호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E790A3-8188-4EDF-B542-ACE3B1D4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" y="1054752"/>
            <a:ext cx="8622704" cy="56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2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Vanilla RNN </a:t>
            </a:r>
            <a:r>
              <a:rPr kumimoji="1" lang="ko-KR" altLang="en-US" dirty="0"/>
              <a:t>동작 흐름</a:t>
            </a:r>
            <a:endParaRPr kumimoji="1" lang="en-US" altLang="ko-KR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11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6ADD4-58B2-48DF-A856-4815BF11184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계열 동작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F90F5-DFDE-4132-8924-390BDE24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3" y="625721"/>
            <a:ext cx="8911209" cy="5361459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684354-24AF-47DD-8876-0FCF0E34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96197"/>
            <a:ext cx="5616624" cy="52019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3ED513-48EA-4F10-9DC1-7CD28D2A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056" y="1126967"/>
            <a:ext cx="6005685" cy="52019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02AF87-F2EC-479D-AD29-756EB090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074" y="1209418"/>
            <a:ext cx="5412972" cy="50370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ACE2DF-9EDD-4160-9014-89A927AD0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353" y="1169888"/>
            <a:ext cx="6850572" cy="50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7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LSTM </a:t>
            </a:r>
            <a:r>
              <a:rPr kumimoji="1" lang="ko-KR" altLang="en-US" dirty="0"/>
              <a:t>동작 흐름</a:t>
            </a:r>
            <a:endParaRPr lang="en-US" altLang="x-none" sz="2000" dirty="0">
              <a:solidFill>
                <a:srgbClr val="FFFF00"/>
              </a:solidFill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12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6ADD4-58B2-48DF-A856-4815BF11184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계열 동작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F90F5-DFDE-4132-8924-390BDE24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C5C64-5A08-463D-89F9-FB50DF1B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50221"/>
            <a:ext cx="6823269" cy="51774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8C8800-D6FA-4922-A942-7A819E8E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7" y="936949"/>
            <a:ext cx="6834093" cy="52612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4A4624-7E25-47FE-BF7E-B8321DD47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9" y="902369"/>
            <a:ext cx="7029527" cy="53303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40ECFB-F263-49F8-85E4-E3BF13863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0" y="851231"/>
            <a:ext cx="6812093" cy="53754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7601B0-3F5A-4E20-8B23-293F76FBE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47" y="877864"/>
            <a:ext cx="6931809" cy="53052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3EA9B1-19C3-46FE-937E-888674105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20" y="985442"/>
            <a:ext cx="6780609" cy="522216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4D81CEA-D155-4553-B49F-492D3AA5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580" y="897530"/>
            <a:ext cx="6937224" cy="53073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036741-22D0-44DA-A33A-3465B4256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116" y="959431"/>
            <a:ext cx="6764949" cy="519488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5053E98-1007-42FB-B72D-670B8C8D7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220" y="936949"/>
            <a:ext cx="8040348" cy="52558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F758C1A-8683-4D0A-8015-F6CEDB589D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68" y="999486"/>
            <a:ext cx="7979556" cy="51948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2F732D4-DCDC-484D-BE98-FD353A6BF0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622" y="1004935"/>
            <a:ext cx="7937296" cy="50928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A3220C6-FA75-4489-BFB5-AE337801BE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560" y="941101"/>
            <a:ext cx="8001596" cy="52351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711E0C4-496A-4DA0-87D1-964D8FA38E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600" y="980728"/>
            <a:ext cx="7809339" cy="512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GRU </a:t>
            </a:r>
            <a:r>
              <a:rPr kumimoji="1" lang="ko-KR" altLang="en-US" dirty="0"/>
              <a:t>동작 흐름</a:t>
            </a:r>
            <a:endParaRPr lang="en-US" altLang="x-none" sz="2000" dirty="0">
              <a:solidFill>
                <a:srgbClr val="FFFF00"/>
              </a:solidFill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13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6ADD4-58B2-48DF-A856-4815BF11184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계열 동작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0F90F5-DFDE-4132-8924-390BDE24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5F21B-7021-4D47-B48D-FC66480D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41" y="996223"/>
            <a:ext cx="6285443" cy="50484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492798-A3A7-4057-9F4D-DC994833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19" y="958211"/>
            <a:ext cx="6192688" cy="50747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09E315-EA54-42CF-8F78-3CBD8BE3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052736"/>
            <a:ext cx="6192688" cy="49582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527351-72D0-40DF-9A93-D80B2B465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4" y="981645"/>
            <a:ext cx="6229883" cy="50984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9C55A0-0EC0-4A06-8DD1-F47733717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3" y="1043786"/>
            <a:ext cx="6192993" cy="50484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07B3797-9EC2-4756-B63E-E26176627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69" y="1052736"/>
            <a:ext cx="6285443" cy="50611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28BA8FE-7537-4227-A249-D54A94A24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624" y="1058120"/>
            <a:ext cx="6192688" cy="49925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148B42-940D-49C8-AE4B-32588185D2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624" y="1018504"/>
            <a:ext cx="6192688" cy="5059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FD9E816-DD7A-4BD4-ADA3-EDCB8361A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882" y="1052736"/>
            <a:ext cx="6162171" cy="49528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435AC6-6B20-4BBC-9A6E-80C6E7CEF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891" y="978398"/>
            <a:ext cx="6177429" cy="51398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F7EAD8-84BA-4633-B037-CB068721DC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280" y="1014131"/>
            <a:ext cx="6108456" cy="50324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AA92FAA-E9B8-4D97-87A5-CBCEA6C5E7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4105" y="998986"/>
            <a:ext cx="7193607" cy="49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F1B35-0FD8-43F2-A826-089621310BB5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4BE3-EF93-4572-94F8-86A00A1CC0DB}"/>
              </a:ext>
            </a:extLst>
          </p:cNvPr>
          <p:cNvSpPr txBox="1"/>
          <p:nvPr/>
        </p:nvSpPr>
        <p:spPr>
          <a:xfrm>
            <a:off x="827584" y="4830107"/>
            <a:ext cx="79326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3"/>
              </a:rPr>
              <a:t>https://wikidocs.net/24996</a:t>
            </a:r>
            <a:endParaRPr lang="en-US" altLang="ko-KR" sz="1400"/>
          </a:p>
          <a:p>
            <a:r>
              <a:rPr lang="en-US" altLang="ko-KR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https://wikidocs.net/book/2155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딥 러닝을 이용한 자연어 처리 입문</a:t>
            </a:r>
          </a:p>
          <a:p>
            <a:endParaRPr lang="en-US" altLang="ko-KR" sz="1400"/>
          </a:p>
          <a:p>
            <a:endParaRPr lang="en-US" altLang="ko-KR" sz="140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081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/>
              <a:t>seq2seq </a:t>
            </a:r>
            <a:r>
              <a:rPr kumimoji="1" lang="en-US" altLang="ko-KR" sz="2000"/>
              <a:t>(sequence-to-sequence)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15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sequence-to-sequence </a:t>
            </a:r>
            <a:r>
              <a:rPr lang="ko-KR" altLang="en-US"/>
              <a:t>기법</a:t>
            </a:r>
            <a:endParaRPr lang="en-US" altLang="ko-KR" dirty="0"/>
          </a:p>
          <a:p>
            <a:pPr marL="538163" lvl="1" indent="-157163">
              <a:buFont typeface="Wingdings" panose="05000000000000000000" pitchFamily="2" charset="2"/>
              <a:buChar char="§"/>
              <a:tabLst>
                <a:tab pos="625475" algn="l"/>
              </a:tabLst>
            </a:pPr>
            <a:r>
              <a:rPr lang="ko-KR" altLang="en-US" sz="1600">
                <a:solidFill>
                  <a:srgbClr val="0000FF"/>
                </a:solidFill>
              </a:rPr>
              <a:t>입력된 </a:t>
            </a:r>
            <a:r>
              <a:rPr lang="en-US" altLang="ko-KR" sz="1600">
                <a:solidFill>
                  <a:srgbClr val="0000FF"/>
                </a:solidFill>
              </a:rPr>
              <a:t>sequence</a:t>
            </a:r>
            <a:r>
              <a:rPr lang="ko-KR" altLang="en-US" sz="1600">
                <a:solidFill>
                  <a:srgbClr val="0000FF"/>
                </a:solidFill>
              </a:rPr>
              <a:t>로부터 다른 도메인의 </a:t>
            </a:r>
            <a:r>
              <a:rPr lang="en-US" altLang="ko-KR" sz="1600">
                <a:solidFill>
                  <a:srgbClr val="0000FF"/>
                </a:solidFill>
              </a:rPr>
              <a:t>sequence</a:t>
            </a:r>
            <a:r>
              <a:rPr lang="ko-KR" altLang="en-US" sz="1600">
                <a:solidFill>
                  <a:srgbClr val="0000FF"/>
                </a:solidFill>
              </a:rPr>
              <a:t>를 출력하는 모델 </a:t>
            </a:r>
            <a:endParaRPr lang="en-US" altLang="ko-KR" sz="1600">
              <a:solidFill>
                <a:srgbClr val="0000FF"/>
              </a:solidFill>
            </a:endParaRPr>
          </a:p>
          <a:p>
            <a:pPr marL="715963" lvl="1" indent="-177800">
              <a:buFont typeface="Wingdings" panose="05000000000000000000" pitchFamily="2" charset="2"/>
              <a:buChar char="ü"/>
              <a:tabLst>
                <a:tab pos="808038" algn="l"/>
                <a:tab pos="898525" algn="l"/>
              </a:tabLst>
            </a:pPr>
            <a:r>
              <a:rPr lang="en-US" altLang="ko-KR" sz="1600"/>
              <a:t>chatbot</a:t>
            </a:r>
            <a:r>
              <a:rPr lang="ko-KR" altLang="en-US" sz="1600"/>
              <a:t>이나 번역기</a:t>
            </a:r>
            <a:r>
              <a:rPr lang="en-US" altLang="ko-KR" sz="1600"/>
              <a:t>(Machine translation)</a:t>
            </a:r>
            <a:r>
              <a:rPr lang="ko-KR" altLang="en-US" sz="1600"/>
              <a:t>가 대표적인 적용 분야임 </a:t>
            </a:r>
            <a:endParaRPr lang="en-US" altLang="ko-KR" sz="1600"/>
          </a:p>
          <a:p>
            <a:pPr marL="715963" lvl="1" indent="-177800">
              <a:buFont typeface="Wingdings" panose="05000000000000000000" pitchFamily="2" charset="2"/>
              <a:buChar char="ü"/>
              <a:tabLst>
                <a:tab pos="808038" algn="l"/>
                <a:tab pos="898525" algn="l"/>
              </a:tabLst>
            </a:pPr>
            <a:r>
              <a:rPr lang="ko-KR" altLang="en-US" sz="1600"/>
              <a:t>예</a:t>
            </a:r>
            <a:r>
              <a:rPr lang="en-US" altLang="ko-KR" sz="1600"/>
              <a:t>) hatbot : </a:t>
            </a:r>
            <a:r>
              <a:rPr lang="ko-KR" altLang="en-US" sz="1600"/>
              <a:t>입력 </a:t>
            </a:r>
            <a:r>
              <a:rPr lang="en-US" altLang="ko-KR" sz="1600"/>
              <a:t>sequence(</a:t>
            </a:r>
            <a:r>
              <a:rPr lang="ko-KR" altLang="en-US" sz="1600"/>
              <a:t>질문</a:t>
            </a:r>
            <a:r>
              <a:rPr lang="en-US" altLang="ko-KR" sz="1600"/>
              <a:t>) </a:t>
            </a:r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출력 </a:t>
            </a:r>
            <a:r>
              <a:rPr lang="en-US" altLang="ko-KR" sz="1600">
                <a:sym typeface="Wingdings" panose="05000000000000000000" pitchFamily="2" charset="2"/>
              </a:rPr>
              <a:t>sequence(</a:t>
            </a:r>
            <a:r>
              <a:rPr lang="ko-KR" altLang="en-US" sz="1600">
                <a:sym typeface="Wingdings" panose="05000000000000000000" pitchFamily="2" charset="2"/>
              </a:rPr>
              <a:t>대답</a:t>
            </a:r>
            <a:r>
              <a:rPr lang="en-US" altLang="ko-KR" sz="1600">
                <a:sym typeface="Wingdings" panose="05000000000000000000" pitchFamily="2" charset="2"/>
              </a:rPr>
              <a:t>)</a:t>
            </a:r>
            <a:endParaRPr lang="en-US" altLang="ko-KR" sz="1600"/>
          </a:p>
          <a:p>
            <a:pPr marL="538163" lvl="1" indent="-157163">
              <a:buFont typeface="Wingdings" panose="05000000000000000000" pitchFamily="2" charset="2"/>
              <a:buChar char="§"/>
              <a:tabLst>
                <a:tab pos="625475" algn="l"/>
              </a:tabLst>
            </a:pP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F0CDF-7DA7-4246-A75C-8198CFFDBE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F31D0-4DC6-4B8A-9990-4CFB363B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96" y="2932234"/>
            <a:ext cx="35052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566182-9499-43A6-AD75-762923666751}"/>
              </a:ext>
            </a:extLst>
          </p:cNvPr>
          <p:cNvSpPr txBox="1"/>
          <p:nvPr/>
        </p:nvSpPr>
        <p:spPr>
          <a:xfrm>
            <a:off x="887368" y="2122316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C00000"/>
                </a:solidFill>
              </a:rPr>
              <a:t>아래의 기계 번역기 블록을 보면</a:t>
            </a:r>
            <a:r>
              <a:rPr lang="en-US" altLang="ko-KR" sz="1200">
                <a:solidFill>
                  <a:srgbClr val="C00000"/>
                </a:solidFill>
              </a:rPr>
              <a:t>, “I am a student”</a:t>
            </a:r>
            <a:r>
              <a:rPr lang="ko-KR" altLang="en-US" sz="1200">
                <a:solidFill>
                  <a:srgbClr val="C00000"/>
                </a:solidFill>
              </a:rPr>
              <a:t>를 </a:t>
            </a:r>
            <a:r>
              <a:rPr lang="en-US" altLang="ko-KR" sz="1200">
                <a:solidFill>
                  <a:srgbClr val="C00000"/>
                </a:solidFill>
              </a:rPr>
              <a:t>“je</a:t>
            </a:r>
            <a:r>
              <a:rPr lang="ko-KR" altLang="en-US" sz="1200">
                <a:solidFill>
                  <a:srgbClr val="C00000"/>
                </a:solidFill>
              </a:rPr>
              <a:t> </a:t>
            </a:r>
            <a:r>
              <a:rPr lang="en-US" altLang="ko-KR" sz="1200">
                <a:solidFill>
                  <a:srgbClr val="C00000"/>
                </a:solidFill>
              </a:rPr>
              <a:t>suis</a:t>
            </a:r>
            <a:r>
              <a:rPr lang="ko-KR" altLang="en-US" sz="1200">
                <a:solidFill>
                  <a:srgbClr val="C00000"/>
                </a:solidFill>
              </a:rPr>
              <a:t> </a:t>
            </a:r>
            <a:r>
              <a:rPr lang="en-US" altLang="ko-KR" sz="1200">
                <a:solidFill>
                  <a:srgbClr val="C00000"/>
                </a:solidFill>
              </a:rPr>
              <a:t>etudiant”(</a:t>
            </a:r>
            <a:r>
              <a:rPr lang="ko-KR" altLang="en-US" sz="1200">
                <a:solidFill>
                  <a:srgbClr val="C00000"/>
                </a:solidFill>
              </a:rPr>
              <a:t>프랑스어</a:t>
            </a:r>
            <a:r>
              <a:rPr lang="en-US" altLang="ko-KR" sz="1200">
                <a:solidFill>
                  <a:srgbClr val="C00000"/>
                </a:solidFill>
              </a:rPr>
              <a:t>)</a:t>
            </a:r>
            <a:r>
              <a:rPr lang="ko-KR" altLang="en-US" sz="1200">
                <a:solidFill>
                  <a:srgbClr val="C00000"/>
                </a:solidFill>
              </a:rPr>
              <a:t>로 번역됨을 볼 수 있음 </a:t>
            </a:r>
            <a:endParaRPr lang="en-US" altLang="ko-KR" sz="1200">
              <a:solidFill>
                <a:srgbClr val="C00000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seq2seq</a:t>
            </a:r>
            <a:r>
              <a:rPr lang="ko-KR" altLang="en-US" sz="1200">
                <a:solidFill>
                  <a:srgbClr val="C00000"/>
                </a:solidFill>
              </a:rPr>
              <a:t> 관점에서 보면</a:t>
            </a:r>
            <a:r>
              <a:rPr lang="en-US" altLang="ko-KR" sz="1200">
                <a:solidFill>
                  <a:srgbClr val="C00000"/>
                </a:solidFill>
              </a:rPr>
              <a:t>, </a:t>
            </a:r>
            <a:r>
              <a:rPr lang="ko-KR" altLang="en-US" sz="1200">
                <a:solidFill>
                  <a:srgbClr val="C00000"/>
                </a:solidFill>
              </a:rPr>
              <a:t>오른쪽처럼</a:t>
            </a:r>
            <a:r>
              <a:rPr lang="en-US" altLang="ko-KR" sz="1200">
                <a:solidFill>
                  <a:srgbClr val="C00000"/>
                </a:solidFill>
              </a:rPr>
              <a:t>, “I am a student” </a:t>
            </a:r>
            <a:r>
              <a:rPr lang="ko-KR" altLang="en-US" sz="1200">
                <a:solidFill>
                  <a:srgbClr val="C00000"/>
                </a:solidFill>
              </a:rPr>
              <a:t>문장을 입력 받아</a:t>
            </a:r>
            <a:r>
              <a:rPr lang="en-US" altLang="ko-KR" sz="1200">
                <a:solidFill>
                  <a:srgbClr val="C00000"/>
                </a:solidFill>
              </a:rPr>
              <a:t>, </a:t>
            </a:r>
            <a:r>
              <a:rPr lang="ko-KR" altLang="en-US" sz="1200">
                <a:solidFill>
                  <a:srgbClr val="C00000"/>
                </a:solidFill>
              </a:rPr>
              <a:t>해당하는 프랑스 문장을 출력함</a:t>
            </a:r>
            <a:r>
              <a:rPr lang="en-US" altLang="ko-KR" sz="1200">
                <a:solidFill>
                  <a:srgbClr val="C00000"/>
                </a:solidFill>
              </a:rPr>
              <a:t>.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C645F6-FE0D-45D3-A9C1-616A05BC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24" y="2716741"/>
            <a:ext cx="35052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D68770-0612-4471-BB14-D9D0B1E61AFC}"/>
              </a:ext>
            </a:extLst>
          </p:cNvPr>
          <p:cNvCxnSpPr/>
          <p:nvPr/>
        </p:nvCxnSpPr>
        <p:spPr>
          <a:xfrm>
            <a:off x="4067944" y="3908546"/>
            <a:ext cx="936104" cy="0"/>
          </a:xfrm>
          <a:prstGeom prst="straightConnector1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6B3344-83B1-4588-B05B-E6F5D8B81E7E}"/>
              </a:ext>
            </a:extLst>
          </p:cNvPr>
          <p:cNvSpPr txBox="1"/>
          <p:nvPr/>
        </p:nvSpPr>
        <p:spPr>
          <a:xfrm>
            <a:off x="4788024" y="5041052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seq2seq</a:t>
            </a:r>
            <a:r>
              <a:rPr lang="ko-KR" altLang="en-US" sz="1200">
                <a:solidFill>
                  <a:srgbClr val="C00000"/>
                </a:solidFill>
              </a:rPr>
              <a:t>는 크게 </a:t>
            </a:r>
            <a:r>
              <a:rPr lang="en-US" altLang="ko-KR" sz="1200">
                <a:solidFill>
                  <a:srgbClr val="C00000"/>
                </a:solidFill>
              </a:rPr>
              <a:t>encoder</a:t>
            </a:r>
            <a:r>
              <a:rPr lang="ko-KR" altLang="en-US" sz="1200">
                <a:solidFill>
                  <a:srgbClr val="C00000"/>
                </a:solidFill>
              </a:rPr>
              <a:t>와 </a:t>
            </a:r>
            <a:r>
              <a:rPr lang="en-US" altLang="ko-KR" sz="1200">
                <a:solidFill>
                  <a:srgbClr val="C00000"/>
                </a:solidFill>
              </a:rPr>
              <a:t>decoder</a:t>
            </a:r>
            <a:r>
              <a:rPr lang="ko-KR" altLang="en-US" sz="1200">
                <a:solidFill>
                  <a:srgbClr val="C00000"/>
                </a:solidFill>
              </a:rPr>
              <a:t>로 구성됨</a:t>
            </a:r>
            <a:endParaRPr lang="en-US" altLang="ko-KR" sz="1200">
              <a:solidFill>
                <a:srgbClr val="C00000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인코더는 입력 문장의 모든 단어들을 순차적으로 입력받은 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마지막에 이 모든 단어 정보들을 압축해서 하나의 벡터를 만듦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i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이를 </a:t>
            </a:r>
            <a:r>
              <a:rPr lang="ko-KR" altLang="en-US" sz="1200" b="1" i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컨텍스트 벡터</a:t>
            </a:r>
            <a:r>
              <a:rPr lang="en-US" altLang="ko-KR" sz="1200" b="1" i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(context vector)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라고 함</a:t>
            </a:r>
            <a:endParaRPr lang="en-US" altLang="ko-KR" sz="1200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9A312-44CB-4DE7-B44A-4A844EA344F6}"/>
              </a:ext>
            </a:extLst>
          </p:cNvPr>
          <p:cNvSpPr txBox="1"/>
          <p:nvPr/>
        </p:nvSpPr>
        <p:spPr>
          <a:xfrm>
            <a:off x="354296" y="6154048"/>
            <a:ext cx="856895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atinLnBrk="0"/>
            <a:r>
              <a:rPr lang="ko-KR" altLang="en-US" sz="1200">
                <a:solidFill>
                  <a:srgbClr val="0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입력 문장의 정보가 하나의 컨텍스트 벡터로 모두 압축되면 </a:t>
            </a:r>
            <a:r>
              <a:rPr lang="ko-KR" altLang="en-US" sz="12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</a:t>
            </a:r>
            <a:r>
              <a:rPr lang="ko-KR" altLang="en-US" sz="120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코더는 컨텍스트 벡터를 디코더로 전송합니다</a:t>
            </a:r>
            <a:r>
              <a:rPr lang="en-US" altLang="ko-KR" sz="12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latinLnBrk="0"/>
            <a:r>
              <a:rPr lang="ko-KR" altLang="en-US" sz="12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디코더는 컨텍스트 벡터를 받아서 번역된 단어를 한 개씩 순차적으로 출력합니다</a:t>
            </a:r>
            <a:r>
              <a:rPr lang="en-US" altLang="ko-KR" sz="12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35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/>
              <a:t>seq2seq </a:t>
            </a:r>
            <a:r>
              <a:rPr kumimoji="1" lang="en-US" altLang="ko-KR" sz="2000"/>
              <a:t>(sequence-to-sequence)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16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seq2seq – </a:t>
            </a:r>
            <a:r>
              <a:rPr lang="ko-KR" altLang="en-US"/>
              <a:t>인코더와 </a:t>
            </a:r>
            <a:r>
              <a:rPr lang="en-US" altLang="ko-KR"/>
              <a:t>context vector 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F0CDF-7DA7-4246-A75C-8198CFFDBE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4C3005-BE89-4508-BF37-7D9F12EF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57" y="1220355"/>
            <a:ext cx="15144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3E5A8-4F46-4FE3-95DA-B76812C8E8D3}"/>
              </a:ext>
            </a:extLst>
          </p:cNvPr>
          <p:cNvSpPr txBox="1"/>
          <p:nvPr/>
        </p:nvSpPr>
        <p:spPr>
          <a:xfrm>
            <a:off x="6516216" y="64754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200">
                <a:solidFill>
                  <a:srgbClr val="C00000"/>
                </a:solidFill>
                <a:highlight>
                  <a:srgbClr val="FFFF00"/>
                </a:highlight>
              </a:rPr>
              <a:t>&lt;</a:t>
            </a:r>
            <a:r>
              <a:rPr lang="ko-KR" altLang="en-US" sz="120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200">
                <a:solidFill>
                  <a:srgbClr val="C00000"/>
                </a:solidFill>
                <a:highlight>
                  <a:srgbClr val="FFFF00"/>
                </a:highlight>
              </a:rPr>
              <a:t>context</a:t>
            </a:r>
            <a:r>
              <a:rPr lang="ko-KR" altLang="en-US" sz="120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200">
                <a:solidFill>
                  <a:srgbClr val="C00000"/>
                </a:solidFill>
                <a:highlight>
                  <a:srgbClr val="FFFF00"/>
                </a:highlight>
              </a:rPr>
              <a:t>vector</a:t>
            </a:r>
            <a:r>
              <a:rPr lang="ko-KR" altLang="en-US" sz="1200">
                <a:solidFill>
                  <a:srgbClr val="C00000"/>
                </a:solidFill>
                <a:highlight>
                  <a:srgbClr val="FFFF00"/>
                </a:highlight>
              </a:rPr>
              <a:t> 사례 </a:t>
            </a:r>
            <a:r>
              <a:rPr lang="en-US" altLang="ko-KR" sz="1200">
                <a:solidFill>
                  <a:srgbClr val="C00000"/>
                </a:solidFill>
                <a:highlight>
                  <a:srgbClr val="FFFF00"/>
                </a:highlight>
              </a:rPr>
              <a:t>&gt; </a:t>
            </a:r>
          </a:p>
          <a:p>
            <a:pPr latinLnBrk="0"/>
            <a:r>
              <a:rPr lang="en-US" altLang="ko-KR" sz="1200">
                <a:solidFill>
                  <a:srgbClr val="C00000"/>
                </a:solidFill>
              </a:rPr>
              <a:t>- size 4</a:t>
            </a:r>
            <a:r>
              <a:rPr lang="ko-KR" altLang="en-US" sz="1200">
                <a:solidFill>
                  <a:srgbClr val="C00000"/>
                </a:solidFill>
              </a:rPr>
              <a:t>의 작은 </a:t>
            </a:r>
            <a:r>
              <a:rPr lang="en-US" altLang="ko-KR" sz="1200">
                <a:solidFill>
                  <a:srgbClr val="C00000"/>
                </a:solidFill>
              </a:rPr>
              <a:t>context vector </a:t>
            </a:r>
            <a:r>
              <a:rPr lang="ko-KR" altLang="en-US" sz="1200">
                <a:solidFill>
                  <a:srgbClr val="C00000"/>
                </a:solidFill>
              </a:rPr>
              <a:t>사례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AF6E24-0CC5-458E-9BAB-4F6D2296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8" y="2731188"/>
            <a:ext cx="72675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2C002-D2A8-464C-88B7-ED386CC99726}"/>
              </a:ext>
            </a:extLst>
          </p:cNvPr>
          <p:cNvSpPr txBox="1"/>
          <p:nvPr/>
        </p:nvSpPr>
        <p:spPr>
          <a:xfrm>
            <a:off x="355928" y="2405727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C00000"/>
                </a:solidFill>
              </a:rPr>
              <a:t>RNN</a:t>
            </a:r>
            <a:r>
              <a:rPr lang="ko-KR" altLang="en-US" sz="1200" b="1">
                <a:solidFill>
                  <a:srgbClr val="C00000"/>
                </a:solidFill>
              </a:rPr>
              <a:t>을 사용하는 </a:t>
            </a:r>
            <a:r>
              <a:rPr lang="en-US" altLang="ko-KR" sz="1200" b="1">
                <a:solidFill>
                  <a:srgbClr val="C00000"/>
                </a:solidFill>
              </a:rPr>
              <a:t>encoder</a:t>
            </a:r>
            <a:r>
              <a:rPr lang="ko-KR" altLang="en-US" sz="1200" b="1">
                <a:solidFill>
                  <a:srgbClr val="C00000"/>
                </a:solidFill>
              </a:rPr>
              <a:t>와 </a:t>
            </a:r>
            <a:r>
              <a:rPr lang="en-US" altLang="ko-KR" sz="1200" b="1">
                <a:solidFill>
                  <a:srgbClr val="C00000"/>
                </a:solidFill>
              </a:rPr>
              <a:t>decoder </a:t>
            </a:r>
            <a:r>
              <a:rPr lang="ko-KR" altLang="en-US" sz="1200" b="1">
                <a:solidFill>
                  <a:srgbClr val="C00000"/>
                </a:solidFill>
              </a:rPr>
              <a:t>구조</a:t>
            </a:r>
            <a:r>
              <a:rPr lang="en-US" altLang="ko-KR" sz="1200"/>
              <a:t> (</a:t>
            </a:r>
            <a:r>
              <a:rPr lang="ko-KR" altLang="en-US" sz="1200"/>
              <a:t>아래 그림처럼</a:t>
            </a:r>
            <a:r>
              <a:rPr lang="en-US" altLang="ko-KR" sz="1200"/>
              <a:t>, LSTM </a:t>
            </a:r>
            <a:r>
              <a:rPr lang="ko-KR" altLang="en-US" sz="1200"/>
              <a:t>등이 사용될 수 있음</a:t>
            </a:r>
            <a:r>
              <a:rPr lang="en-US" altLang="ko-KR" sz="1200"/>
              <a:t>)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BABF2-614A-4BF4-9FFC-61BE5E98BB83}"/>
              </a:ext>
            </a:extLst>
          </p:cNvPr>
          <p:cNvSpPr txBox="1"/>
          <p:nvPr/>
        </p:nvSpPr>
        <p:spPr>
          <a:xfrm>
            <a:off x="296784" y="4797152"/>
            <a:ext cx="8739711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입력 문장은 단어 </a:t>
            </a:r>
            <a:r>
              <a:rPr lang="en-US" altLang="ko-KR" sz="1200"/>
              <a:t>tokenize(</a:t>
            </a:r>
            <a:r>
              <a:rPr lang="ko-KR" altLang="en-US" sz="1200"/>
              <a:t>토큰화</a:t>
            </a:r>
            <a:r>
              <a:rPr lang="en-US" altLang="ko-KR" sz="1200"/>
              <a:t>)</a:t>
            </a:r>
            <a:r>
              <a:rPr lang="ko-KR" altLang="en-US" sz="1200"/>
              <a:t>를 통해 단어 단위로 쪼개짐</a:t>
            </a:r>
            <a:endParaRPr lang="en-US" altLang="ko-KR" sz="1200"/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C00000"/>
                </a:solidFill>
              </a:rPr>
              <a:t>각 단어 </a:t>
            </a:r>
            <a:r>
              <a:rPr lang="en-US" altLang="ko-KR" sz="1200" b="1">
                <a:solidFill>
                  <a:srgbClr val="C00000"/>
                </a:solidFill>
              </a:rPr>
              <a:t>token</a:t>
            </a:r>
            <a:r>
              <a:rPr lang="ko-KR" altLang="en-US" sz="1200" b="1">
                <a:solidFill>
                  <a:srgbClr val="C00000"/>
                </a:solidFill>
              </a:rPr>
              <a:t>은 </a:t>
            </a:r>
            <a:r>
              <a:rPr lang="en-US" altLang="ko-KR" sz="1200" b="1">
                <a:solidFill>
                  <a:srgbClr val="C00000"/>
                </a:solidFill>
              </a:rPr>
              <a:t>RNN(LSTM) cell</a:t>
            </a:r>
            <a:r>
              <a:rPr lang="ko-KR" altLang="en-US" sz="1200" b="1">
                <a:solidFill>
                  <a:srgbClr val="C00000"/>
                </a:solidFill>
              </a:rPr>
              <a:t>의 </a:t>
            </a:r>
            <a:r>
              <a:rPr lang="ko-KR" altLang="en-US" sz="1200" b="1">
                <a:solidFill>
                  <a:srgbClr val="FF00FF"/>
                </a:solidFill>
              </a:rPr>
              <a:t>각 시점의 입력 값이 </a:t>
            </a:r>
            <a:r>
              <a:rPr lang="ko-KR" altLang="en-US" sz="1200" b="1">
                <a:solidFill>
                  <a:srgbClr val="C00000"/>
                </a:solidFill>
              </a:rPr>
              <a:t>됨 </a:t>
            </a:r>
            <a:endParaRPr lang="en-US" altLang="ko-KR" sz="1200" b="1">
              <a:solidFill>
                <a:srgbClr val="C00000"/>
              </a:solidFill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C00000"/>
                </a:solidFill>
              </a:rPr>
              <a:t>인코더용 </a:t>
            </a:r>
            <a:r>
              <a:rPr lang="en-US" altLang="ko-KR" sz="1200">
                <a:solidFill>
                  <a:srgbClr val="C00000"/>
                </a:solidFill>
              </a:rPr>
              <a:t>LSTM </a:t>
            </a:r>
            <a:r>
              <a:rPr lang="ko-KR" altLang="en-US" sz="1200">
                <a:solidFill>
                  <a:srgbClr val="C00000"/>
                </a:solidFill>
              </a:rPr>
              <a:t> </a:t>
            </a:r>
            <a:r>
              <a:rPr lang="en-US" altLang="ko-KR" sz="1200">
                <a:solidFill>
                  <a:srgbClr val="C00000"/>
                </a:solidFill>
              </a:rPr>
              <a:t>cell</a:t>
            </a:r>
            <a:r>
              <a:rPr lang="ko-KR" altLang="en-US" sz="1200">
                <a:solidFill>
                  <a:srgbClr val="C00000"/>
                </a:solidFill>
              </a:rPr>
              <a:t>은 모든 단어를 입력 받은 후</a:t>
            </a:r>
            <a:r>
              <a:rPr lang="en-US" altLang="ko-KR" sz="1200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인코더의 마지막 </a:t>
            </a: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cell 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시점의 은닉상태</a:t>
            </a: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(context vector!) 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를 디코더에 넘겨줌</a:t>
            </a:r>
            <a:endParaRPr lang="en-US" altLang="ko-KR" sz="1200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context vector = 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인코더의 마지막 </a:t>
            </a: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cell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의 </a:t>
            </a: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hidden state = 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디코더 </a:t>
            </a: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cell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의 첫번째 </a:t>
            </a:r>
            <a:r>
              <a:rPr lang="en-US" altLang="ko-KR" sz="1200" b="1">
                <a:solidFill>
                  <a:srgbClr val="C00000"/>
                </a:solidFill>
                <a:highlight>
                  <a:srgbClr val="FFFF00"/>
                </a:highlight>
              </a:rPr>
              <a:t>hidden state</a:t>
            </a:r>
            <a:r>
              <a:rPr lang="ko-KR" altLang="en-US" sz="1200" b="1">
                <a:solidFill>
                  <a:srgbClr val="C00000"/>
                </a:solidFill>
                <a:highlight>
                  <a:srgbClr val="FFFF00"/>
                </a:highlight>
              </a:rPr>
              <a:t>이 됨 </a:t>
            </a:r>
            <a:endParaRPr lang="en-US" altLang="ko-KR" sz="12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309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5AF6E24-0CC5-458E-9BAB-4F6D2296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8" y="866290"/>
            <a:ext cx="72675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/>
              <a:t>seq2seq </a:t>
            </a:r>
            <a:r>
              <a:rPr kumimoji="1" lang="en-US" altLang="ko-KR" sz="2000"/>
              <a:t>(sequence-to-sequence)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17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seq2seq – </a:t>
            </a:r>
            <a:r>
              <a:rPr lang="ko-KR" altLang="en-US"/>
              <a:t>디코더 설명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F0CDF-7DA7-4246-A75C-8198CFFDBE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BABF2-614A-4BF4-9FFC-61BE5E98BB83}"/>
              </a:ext>
            </a:extLst>
          </p:cNvPr>
          <p:cNvSpPr txBox="1"/>
          <p:nvPr/>
        </p:nvSpPr>
        <p:spPr>
          <a:xfrm>
            <a:off x="302960" y="2996952"/>
            <a:ext cx="873971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디코더 </a:t>
            </a:r>
            <a:r>
              <a:rPr lang="en-US" altLang="ko-KR" sz="1200"/>
              <a:t>cell</a:t>
            </a:r>
            <a:r>
              <a:rPr lang="ko-KR" altLang="en-US" sz="1200"/>
              <a:t>의 첫번째 </a:t>
            </a:r>
            <a:r>
              <a:rPr lang="en-US" altLang="ko-KR" sz="1200"/>
              <a:t>hidden state</a:t>
            </a:r>
            <a:r>
              <a:rPr lang="ko-KR" altLang="en-US" sz="1200"/>
              <a:t> </a:t>
            </a:r>
            <a:r>
              <a:rPr lang="en-US" altLang="ko-KR" sz="1200"/>
              <a:t>: </a:t>
            </a:r>
            <a:r>
              <a:rPr lang="en-US" altLang="ko-KR" sz="1200">
                <a:solidFill>
                  <a:srgbClr val="FF0000"/>
                </a:solidFill>
              </a:rPr>
              <a:t>context vector </a:t>
            </a: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디코더의 초기 입력 문장 </a:t>
            </a:r>
            <a:r>
              <a:rPr lang="en-US" altLang="ko-KR" sz="1200"/>
              <a:t>: &lt;sos&gt; : start of string </a:t>
            </a:r>
            <a:r>
              <a:rPr lang="ko-KR" altLang="en-US" sz="1200"/>
              <a:t>이며</a:t>
            </a:r>
            <a:r>
              <a:rPr lang="en-US" altLang="ko-KR" sz="1200"/>
              <a:t>, &lt;s&gt;, &lt;bos&gt;, &lt;Go&gt;</a:t>
            </a:r>
            <a:r>
              <a:rPr lang="ko-KR" altLang="en-US" sz="1200"/>
              <a:t>로 표현되는 경우도 있음</a:t>
            </a:r>
            <a:endParaRPr lang="en-US" altLang="ko-KR" sz="1200"/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디코더에 </a:t>
            </a:r>
            <a:r>
              <a:rPr lang="en-US" altLang="ko-KR" sz="1200"/>
              <a:t>&lt;sos&gt; </a:t>
            </a:r>
            <a:r>
              <a:rPr lang="ko-KR" altLang="en-US" sz="1200"/>
              <a:t>심볼이 입력되면</a:t>
            </a:r>
            <a:r>
              <a:rPr lang="en-US" altLang="ko-KR" sz="1200"/>
              <a:t>, </a:t>
            </a:r>
            <a:r>
              <a:rPr lang="ko-KR" altLang="en-US" sz="1200"/>
              <a:t>다음에 등장할 확률이 높은 단어를 예측함</a:t>
            </a:r>
            <a:r>
              <a:rPr lang="en-US" altLang="ko-KR" sz="1200"/>
              <a:t>. </a:t>
            </a:r>
            <a:r>
              <a:rPr lang="ko-KR" altLang="en-US" sz="1200"/>
              <a:t>위 예에서는 </a:t>
            </a:r>
            <a:r>
              <a:rPr lang="en-US" altLang="ko-KR" sz="1200"/>
              <a:t>je</a:t>
            </a:r>
            <a:r>
              <a:rPr lang="ko-KR" altLang="en-US" sz="1200"/>
              <a:t>를 예측함</a:t>
            </a:r>
            <a:endParaRPr lang="en-US" altLang="ko-KR" sz="1200"/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다음번 디코더 </a:t>
            </a:r>
            <a:r>
              <a:rPr lang="en-US" altLang="ko-KR" sz="1200"/>
              <a:t>cell</a:t>
            </a:r>
            <a:r>
              <a:rPr lang="ko-KR" altLang="en-US" sz="1200"/>
              <a:t>은 첫번째로 예측한 </a:t>
            </a:r>
            <a:r>
              <a:rPr lang="en-US" altLang="ko-KR" sz="1200"/>
              <a:t>je </a:t>
            </a:r>
            <a:r>
              <a:rPr lang="ko-KR" altLang="en-US" sz="1200"/>
              <a:t>단어를 다음번 </a:t>
            </a:r>
            <a:r>
              <a:rPr lang="en-US" altLang="ko-KR" sz="1200"/>
              <a:t>cell</a:t>
            </a:r>
            <a:r>
              <a:rPr lang="ko-KR" altLang="en-US" sz="1200"/>
              <a:t>의 입력으로 사용하여</a:t>
            </a:r>
            <a:r>
              <a:rPr lang="en-US" altLang="ko-KR" sz="1200"/>
              <a:t>, </a:t>
            </a:r>
            <a:r>
              <a:rPr lang="ko-KR" altLang="en-US" sz="1200"/>
              <a:t>다음번 단어인 </a:t>
            </a:r>
            <a:r>
              <a:rPr lang="en-US" altLang="ko-KR" sz="1200"/>
              <a:t>suis</a:t>
            </a:r>
            <a:r>
              <a:rPr lang="ko-KR" altLang="en-US" sz="1200"/>
              <a:t>를 예측함</a:t>
            </a:r>
            <a:r>
              <a:rPr lang="en-US" altLang="ko-KR" sz="1200"/>
              <a:t>. </a:t>
            </a: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... </a:t>
            </a:r>
            <a:r>
              <a:rPr lang="ko-KR" altLang="en-US" sz="1200"/>
              <a:t>이전 디코더 </a:t>
            </a:r>
            <a:r>
              <a:rPr lang="en-US" altLang="ko-KR" sz="1200"/>
              <a:t>cell</a:t>
            </a:r>
            <a:r>
              <a:rPr lang="ko-KR" altLang="en-US" sz="1200"/>
              <a:t>을 출력은 다음번 단어 예측을 위한 입력에 사용됨</a:t>
            </a:r>
            <a:r>
              <a:rPr lang="en-US" altLang="ko-KR" sz="1200"/>
              <a:t>. </a:t>
            </a:r>
            <a:r>
              <a:rPr lang="ko-KR" altLang="en-US" sz="1200"/>
              <a:t>이는 </a:t>
            </a:r>
            <a:r>
              <a:rPr lang="en-US" altLang="ko-KR" sz="1200"/>
              <a:t>&lt;eos&gt; : end of string</a:t>
            </a:r>
            <a:r>
              <a:rPr lang="ko-KR" altLang="en-US" sz="1200"/>
              <a:t>이 나올때까지 반복함</a:t>
            </a:r>
            <a:endParaRPr lang="en-US" altLang="ko-KR" sz="1200"/>
          </a:p>
          <a:p>
            <a:pPr latinLnBrk="0">
              <a:lnSpc>
                <a:spcPct val="150000"/>
              </a:lnSpc>
            </a:pPr>
            <a:r>
              <a:rPr lang="en-US" altLang="ko-KR" sz="1200" b="1">
                <a:highlight>
                  <a:srgbClr val="FFFF00"/>
                </a:highlight>
              </a:rPr>
              <a:t>&lt; </a:t>
            </a:r>
            <a:r>
              <a:rPr lang="ko-KR" altLang="en-US" sz="1200" b="1">
                <a:highlight>
                  <a:srgbClr val="FFFF00"/>
                </a:highlight>
              </a:rPr>
              <a:t>이는 주로 테스트 과정</a:t>
            </a:r>
            <a:r>
              <a:rPr lang="en-US" altLang="ko-KR" sz="1200" b="1">
                <a:highlight>
                  <a:srgbClr val="FFFF00"/>
                </a:highlight>
              </a:rPr>
              <a:t>/ </a:t>
            </a:r>
            <a:r>
              <a:rPr lang="ko-KR" altLang="en-US" sz="1200" b="1">
                <a:highlight>
                  <a:srgbClr val="FFFF00"/>
                </a:highlight>
              </a:rPr>
              <a:t>추론 과정에서의 동작 방식임</a:t>
            </a:r>
            <a:r>
              <a:rPr lang="en-US" altLang="ko-KR" sz="1200" b="1">
                <a:highlight>
                  <a:srgbClr val="FFFF00"/>
                </a:highlight>
              </a:rPr>
              <a:t>. </a:t>
            </a:r>
            <a:r>
              <a:rPr lang="ko-KR" altLang="en-US" sz="1200" b="1">
                <a:highlight>
                  <a:srgbClr val="FFFF00"/>
                </a:highlight>
              </a:rPr>
              <a:t>훈련과정에서는 조금 다르게 하는 경우 있음 </a:t>
            </a:r>
            <a:r>
              <a:rPr lang="en-US" altLang="ko-KR" sz="1200" b="1">
                <a:highlight>
                  <a:srgbClr val="FFFF00"/>
                </a:highlight>
              </a:rPr>
              <a:t>: teacher </a:t>
            </a:r>
            <a:r>
              <a:rPr lang="ko-KR" altLang="en-US" sz="1200" b="1">
                <a:highlight>
                  <a:srgbClr val="FFFF00"/>
                </a:highlight>
              </a:rPr>
              <a:t>모델</a:t>
            </a:r>
            <a:r>
              <a:rPr lang="en-US" altLang="ko-KR" sz="1200" b="1">
                <a:highlight>
                  <a:srgbClr val="FFFF00"/>
                </a:highlight>
              </a:rPr>
              <a:t>&gt; </a:t>
            </a: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366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/>
              <a:t>seq2seq </a:t>
            </a:r>
            <a:r>
              <a:rPr kumimoji="1" lang="en-US" altLang="ko-KR" sz="2000"/>
              <a:t>(sequence-to-sequence)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18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07" y="655774"/>
            <a:ext cx="8911209" cy="5361459"/>
          </a:xfrm>
        </p:spPr>
        <p:txBody>
          <a:bodyPr/>
          <a:lstStyle/>
          <a:p>
            <a:r>
              <a:rPr lang="en-US" altLang="ko-KR"/>
              <a:t>seq2seq</a:t>
            </a:r>
            <a:r>
              <a:rPr lang="ko-KR" altLang="en-US"/>
              <a:t>의 학습과정 </a:t>
            </a:r>
            <a:r>
              <a:rPr lang="en-US" altLang="ko-KR">
                <a:solidFill>
                  <a:srgbClr val="C00000"/>
                </a:solidFill>
              </a:rPr>
              <a:t>– teacher model, teacher forcing </a:t>
            </a:r>
            <a:r>
              <a:rPr lang="ko-KR" altLang="en-US">
                <a:solidFill>
                  <a:srgbClr val="C00000"/>
                </a:solidFill>
              </a:rPr>
              <a:t>모델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tabLst>
                <a:tab pos="625475" algn="l"/>
              </a:tabLst>
            </a:pPr>
            <a:r>
              <a:rPr lang="en-US" altLang="ko-KR" sz="1600">
                <a:solidFill>
                  <a:srgbClr val="0000FF"/>
                </a:solidFill>
              </a:rPr>
              <a:t> 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F0CDF-7DA7-4246-A75C-8198CFFDBE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187E10-7B2F-4D26-9616-A091C1623A0E}"/>
              </a:ext>
            </a:extLst>
          </p:cNvPr>
          <p:cNvGrpSpPr/>
          <p:nvPr/>
        </p:nvGrpSpPr>
        <p:grpSpPr>
          <a:xfrm>
            <a:off x="537143" y="1484784"/>
            <a:ext cx="8069714" cy="3907202"/>
            <a:chOff x="603250" y="2191551"/>
            <a:chExt cx="8069714" cy="390720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6E789B1-63AD-45CB-A683-A275F96C6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50" y="3336503"/>
              <a:ext cx="7362825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화살표: 왼쪽/오른쪽 2">
              <a:extLst>
                <a:ext uri="{FF2B5EF4-FFF2-40B4-BE49-F238E27FC236}">
                  <a16:creationId xmlns:a16="http://schemas.microsoft.com/office/drawing/2014/main" id="{8637E7A1-DB5D-4B13-AAA6-0162B28C029C}"/>
                </a:ext>
              </a:extLst>
            </p:cNvPr>
            <p:cNvSpPr/>
            <p:nvPr/>
          </p:nvSpPr>
          <p:spPr bwMode="auto">
            <a:xfrm>
              <a:off x="3563888" y="4149080"/>
              <a:ext cx="864096" cy="432048"/>
            </a:xfrm>
            <a:prstGeom prst="leftRightArrow">
              <a:avLst/>
            </a:pr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CB1136-5506-48DB-B891-0A8E01F69D9C}"/>
                </a:ext>
              </a:extLst>
            </p:cNvPr>
            <p:cNvSpPr txBox="1"/>
            <p:nvPr/>
          </p:nvSpPr>
          <p:spPr>
            <a:xfrm>
              <a:off x="4067944" y="2191551"/>
              <a:ext cx="46050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400" b="0" i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실제 훈련 과정에서는 디코더에게 </a:t>
              </a:r>
              <a:r>
                <a:rPr lang="ko-KR" altLang="en-US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입력</a:t>
              </a:r>
              <a:r>
                <a:rPr lang="en-US" altLang="ko-KR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(</a:t>
              </a:r>
              <a:r>
                <a:rPr lang="ko-KR" altLang="en-US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컨텍스트 벡터와 입력 </a:t>
              </a:r>
              <a:r>
                <a:rPr lang="en-US" altLang="ko-KR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sequence)</a:t>
              </a:r>
              <a:r>
                <a:rPr lang="ko-KR" altLang="en-US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에 대해</a:t>
              </a:r>
              <a:r>
                <a:rPr lang="en-US" altLang="ko-KR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,</a:t>
              </a:r>
              <a:r>
                <a:rPr lang="ko-KR" altLang="en-US" sz="1400" b="1" i="0">
                  <a:solidFill>
                    <a:srgbClr val="C00000"/>
                  </a:solidFill>
                  <a:effectLst/>
                  <a:highlight>
                    <a:srgbClr val="FFFF00"/>
                  </a:highlight>
                  <a:latin typeface="Malgun Gothic" panose="020B0503020000020004" pitchFamily="50" charset="-127"/>
                  <a:ea typeface="Malgun Gothic" panose="020B0503020000020004" pitchFamily="50" charset="-127"/>
                </a:rPr>
                <a:t> 실제 출력이 정답이 되도록 알려주면서 훈련시킴</a:t>
              </a:r>
              <a:endParaRPr lang="en-US" altLang="ko-KR" sz="1400" b="1" i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31806D-E734-4BB5-8B1D-6587B941AB43}"/>
              </a:ext>
            </a:extLst>
          </p:cNvPr>
          <p:cNvSpPr txBox="1"/>
          <p:nvPr/>
        </p:nvSpPr>
        <p:spPr>
          <a:xfrm>
            <a:off x="467544" y="5012112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C00000"/>
                </a:solidFill>
              </a:rPr>
              <a:t>훈련과정에서는 </a:t>
            </a:r>
            <a:r>
              <a:rPr lang="en-US" altLang="ko-KR" sz="1200" b="1">
                <a:solidFill>
                  <a:srgbClr val="C00000"/>
                </a:solidFill>
              </a:rPr>
              <a:t>teacher forcing </a:t>
            </a:r>
            <a:r>
              <a:rPr lang="ko-KR" altLang="en-US" sz="1200" b="1">
                <a:solidFill>
                  <a:srgbClr val="C00000"/>
                </a:solidFill>
              </a:rPr>
              <a:t>기법을 주로 사용함</a:t>
            </a:r>
            <a:endParaRPr lang="en-US" altLang="ko-KR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2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F839BA1-BBAD-4F40-8391-77CC72F8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56" y="1628800"/>
            <a:ext cx="733491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/>
              <a:t>seq2seq </a:t>
            </a:r>
            <a:r>
              <a:rPr kumimoji="1" lang="en-US" altLang="ko-KR" sz="2000"/>
              <a:t>(sequence-to-sequence)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19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seq2seq – </a:t>
            </a:r>
            <a:r>
              <a:rPr lang="ko-KR" altLang="en-US"/>
              <a:t>단어 </a:t>
            </a:r>
            <a:r>
              <a:rPr lang="en-US" altLang="ko-KR"/>
              <a:t>embedding</a:t>
            </a:r>
          </a:p>
          <a:p>
            <a:pPr marL="538163" lvl="1" indent="-157163" latinLnBrk="0">
              <a:spcBef>
                <a:spcPct val="20000"/>
              </a:spcBef>
              <a:buFont typeface="Wingdings" panose="05000000000000000000" pitchFamily="2" charset="2"/>
              <a:buChar char="§"/>
              <a:tabLst>
                <a:tab pos="625475" algn="l"/>
              </a:tabLst>
            </a:pPr>
            <a:r>
              <a:rPr lang="ko-KR" altLang="en-US" sz="16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 그림처럼</a:t>
            </a:r>
            <a:r>
              <a:rPr lang="en-US" altLang="ko-KR" sz="16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실제의 입력 단어는 숫자로 변환되어 처리됨</a:t>
            </a:r>
            <a:endParaRPr lang="en-US" altLang="ko-KR" sz="160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15963" lvl="1" indent="-177800" latinLnBrk="0">
              <a:spcBef>
                <a:spcPct val="20000"/>
              </a:spcBef>
              <a:buFont typeface="Wingdings" panose="05000000000000000000" pitchFamily="2" charset="2"/>
              <a:buChar char="ü"/>
              <a:tabLst>
                <a:tab pos="808038" algn="l"/>
                <a:tab pos="898525" algn="l"/>
              </a:tabLst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embedding layer</a:t>
            </a:r>
            <a:r>
              <a:rPr lang="ko-KR" altLang="en-US" sz="16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단어를 적당한 </a:t>
            </a: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embedded vector</a:t>
            </a:r>
            <a:r>
              <a:rPr lang="ko-KR" altLang="en-US" sz="16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변환함</a:t>
            </a:r>
          </a:p>
          <a:p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F0CDF-7DA7-4246-A75C-8198CFFDBE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61956D-8D6F-4214-A0A8-BFF89C6F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92" y="4067293"/>
            <a:ext cx="7073414" cy="13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181299-9C0B-48FC-B398-15B736C96571}"/>
              </a:ext>
            </a:extLst>
          </p:cNvPr>
          <p:cNvSpPr txBox="1"/>
          <p:nvPr/>
        </p:nvSpPr>
        <p:spPr>
          <a:xfrm>
            <a:off x="1590408" y="5732565"/>
            <a:ext cx="6124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ko-KR" altLang="en-US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예에서는 네개의 단어만 있으므로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embedding vector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size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했음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실제 응용에서는 큼 </a:t>
            </a:r>
            <a:r>
              <a:rPr lang="en-US" altLang="ko-KR" sz="14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</a:t>
            </a:r>
            <a:endParaRPr lang="en-US" altLang="ko-KR" sz="1400" i="0">
              <a:solidFill>
                <a:srgbClr val="C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31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0312" y="78740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목차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10800000">
            <a:off x="1116177" y="836037"/>
            <a:ext cx="6840760" cy="8647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9601" y="1049706"/>
            <a:ext cx="667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Attention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기법 기초 및 실습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79393" y="908044"/>
            <a:ext cx="6673912" cy="71958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83968" y="6561131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BEAAF2-6252-5D4F-B8B9-A3F3D480207C}"/>
              </a:ext>
            </a:extLst>
          </p:cNvPr>
          <p:cNvSpPr/>
          <p:nvPr/>
        </p:nvSpPr>
        <p:spPr>
          <a:xfrm>
            <a:off x="2544096" y="2345596"/>
            <a:ext cx="4037480" cy="644788"/>
          </a:xfrm>
          <a:prstGeom prst="roundRect">
            <a:avLst/>
          </a:prstGeom>
          <a:solidFill>
            <a:srgbClr val="F7C80D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</a:t>
            </a:r>
            <a:r>
              <a:rPr lang="en-US" altLang="ko-KR" b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GRU(Gated Recurrent Unit)</a:t>
            </a:r>
            <a:endParaRPr lang="en-US" altLang="ko-KR" b="1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9A909D-C09B-4E4C-9420-5098E2C856B1}"/>
              </a:ext>
            </a:extLst>
          </p:cNvPr>
          <p:cNvSpPr/>
          <p:nvPr/>
        </p:nvSpPr>
        <p:spPr>
          <a:xfrm>
            <a:off x="2544098" y="3372768"/>
            <a:ext cx="4037477" cy="644788"/>
          </a:xfrm>
          <a:prstGeom prst="roundRect">
            <a:avLst/>
          </a:prstGeom>
          <a:solidFill>
            <a:srgbClr val="68A84A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RNN</a:t>
            </a:r>
            <a:r>
              <a:rPr lang="ko-KR" altLang="en-US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계열 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review 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04460" y="4399940"/>
            <a:ext cx="3916753" cy="644788"/>
          </a:xfrm>
          <a:prstGeom prst="roundRect">
            <a:avLst/>
          </a:prstGeom>
          <a:solidFill>
            <a:srgbClr val="791443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seq2seq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27">
            <a:extLst>
              <a:ext uri="{FF2B5EF4-FFF2-40B4-BE49-F238E27FC236}">
                <a16:creationId xmlns:a16="http://schemas.microsoft.com/office/drawing/2014/main" id="{D5EBBAE6-3A0C-49B0-824B-0CB8095C02DB}"/>
              </a:ext>
            </a:extLst>
          </p:cNvPr>
          <p:cNvSpPr/>
          <p:nvPr/>
        </p:nvSpPr>
        <p:spPr>
          <a:xfrm>
            <a:off x="2604460" y="5427113"/>
            <a:ext cx="3916753" cy="644788"/>
          </a:xfrm>
          <a:prstGeom prst="roundRect">
            <a:avLst/>
          </a:prstGeom>
          <a:solidFill>
            <a:srgbClr val="0000CC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기법 기초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28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/>
              <a:t>seq2seq </a:t>
            </a:r>
            <a:r>
              <a:rPr kumimoji="1" lang="en-US" altLang="ko-KR" sz="2000"/>
              <a:t>(sequence-to-sequence)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20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seq2seq – </a:t>
            </a:r>
            <a:r>
              <a:rPr lang="ko-KR" altLang="en-US"/>
              <a:t>디코더 출력</a:t>
            </a:r>
            <a:endParaRPr lang="en-US" altLang="ko-KR"/>
          </a:p>
          <a:p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F0CDF-7DA7-4246-A75C-8198CFFDBE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seq2seq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4145F3-9C52-4A22-8852-4B547A86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7152"/>
            <a:ext cx="4232359" cy="38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5EDB05-0144-4E19-9E3F-037E4906972F}"/>
              </a:ext>
            </a:extLst>
          </p:cNvPr>
          <p:cNvSpPr txBox="1"/>
          <p:nvPr/>
        </p:nvSpPr>
        <p:spPr>
          <a:xfrm>
            <a:off x="764467" y="1268760"/>
            <a:ext cx="732703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40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디코더의 출력단은 결국</a:t>
            </a:r>
            <a:r>
              <a:rPr lang="en-US" altLang="ko-KR" sz="140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seq2seq </a:t>
            </a:r>
            <a:r>
              <a:rPr lang="ko-KR" altLang="en-US" sz="140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모델로부터 선택돌 수 있는 모든 단어들로부터 하나의 단어를 선택하여 예측해야 함</a:t>
            </a:r>
            <a:r>
              <a:rPr lang="en-US" altLang="ko-KR" sz="140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en-US" altLang="ko-KR" sz="1400" b="1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softmax !!</a:t>
            </a:r>
            <a:r>
              <a:rPr lang="en-US" altLang="ko-KR" sz="140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sz="1400" i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64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</a:t>
            </a:r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Attention 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F1B35-0FD8-43F2-A826-089621310BB5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0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4BE3-EF93-4572-94F8-86A00A1CC0DB}"/>
              </a:ext>
            </a:extLst>
          </p:cNvPr>
          <p:cNvSpPr txBox="1"/>
          <p:nvPr/>
        </p:nvSpPr>
        <p:spPr>
          <a:xfrm>
            <a:off x="827584" y="4830107"/>
            <a:ext cx="79326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참고자료</a:t>
            </a:r>
            <a:r>
              <a:rPr lang="en-US" altLang="ko-KR" sz="1400" dirty="0">
                <a:highlight>
                  <a:srgbClr val="FFFF00"/>
                </a:highlight>
              </a:rPr>
              <a:t>: </a:t>
            </a:r>
            <a:r>
              <a:rPr lang="ko-KR" altLang="en-US" sz="1400" dirty="0">
                <a:hlinkClick r:id="rId3"/>
              </a:rPr>
              <a:t>https://beta.packtpub.com/book/data/9781800565791/1/ch01lvl1sec03/the-rise-of-the-transformer-attention-is-all-you-need</a:t>
            </a:r>
            <a:r>
              <a:rPr lang="ko-KR" altLang="en-US" sz="1400" dirty="0"/>
              <a:t>  </a:t>
            </a:r>
            <a:r>
              <a:rPr lang="en-US" altLang="ko-KR" sz="1400" dirty="0">
                <a:highlight>
                  <a:srgbClr val="FFFF00"/>
                </a:highlight>
              </a:rPr>
              <a:t>“</a:t>
            </a:r>
            <a:r>
              <a:rPr lang="en-US" altLang="ko-KR" sz="1400" b="0" i="0" dirty="0">
                <a:solidFill>
                  <a:srgbClr val="454A55"/>
                </a:solidFill>
                <a:effectLst/>
                <a:highlight>
                  <a:srgbClr val="FFFF00"/>
                </a:highlight>
                <a:latin typeface="walsheim"/>
              </a:rPr>
              <a:t>Transformers for Natural Language Processing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“ from Packt.com </a:t>
            </a:r>
          </a:p>
          <a:p>
            <a:endParaRPr lang="en-US" altLang="ko-KR" sz="1400" dirty="0">
              <a:highlight>
                <a:srgbClr val="FFFF00"/>
              </a:highlight>
            </a:endParaRP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짧은 설명</a:t>
            </a:r>
            <a:r>
              <a:rPr lang="en-US" altLang="ko-KR" sz="1400" dirty="0"/>
              <a:t>) https://deepai.org/machine-learning-glossary-and-terms/attention-models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0201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Attention</a:t>
            </a:r>
            <a:r>
              <a:rPr kumimoji="1" lang="ko-KR" altLang="en-US" dirty="0"/>
              <a:t> 기초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39A-4FB8-4045-B78D-B390CC670A4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58AC1A9-A8D2-41EF-9C2D-B0511EC8D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5" y="659829"/>
            <a:ext cx="8911209" cy="5361459"/>
          </a:xfrm>
        </p:spPr>
        <p:txBody>
          <a:bodyPr/>
          <a:lstStyle/>
          <a:p>
            <a:r>
              <a:rPr lang="en-US" altLang="ko-KR" sz="1600"/>
              <a:t>RNN</a:t>
            </a:r>
            <a:r>
              <a:rPr lang="ko-KR" altLang="en-US" sz="1600"/>
              <a:t>기반의 </a:t>
            </a:r>
            <a:r>
              <a:rPr lang="en-US" altLang="ko-KR" sz="1600"/>
              <a:t>Encoder-Decoder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57D870-64B2-45C9-86F2-41F8D396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0729"/>
            <a:ext cx="5272775" cy="1800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751190" y="2940905"/>
            <a:ext cx="360040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r>
              <a:rPr lang="en-US" altLang="ko-KR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Computes the conditional probability</a:t>
            </a:r>
            <a:endParaRPr lang="ko-KR" altLang="en-US" sz="16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 bwMode="auto">
              <a:xfrm>
                <a:off x="751190" y="4396468"/>
                <a:ext cx="8141290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𝒔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is the hidden state of the decoder,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𝒄</m:t>
                    </m:r>
                  </m:oMath>
                </a14:m>
                <a:r>
                  <a:rPr lang="ko-KR" altLang="en-US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is the fixed-dimensional representation </a:t>
                </a:r>
                <a:endParaRPr lang="ko-KR" altLang="en-US" sz="1600" b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90" y="4396468"/>
                <a:ext cx="8141290" cy="288032"/>
              </a:xfrm>
              <a:prstGeom prst="rect">
                <a:avLst/>
              </a:prstGeom>
              <a:blipFill>
                <a:blip r:embed="rId3"/>
                <a:stretch>
                  <a:fillRect l="-374" t="-14894" r="-1722" b="-3617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 bwMode="auto">
              <a:xfrm>
                <a:off x="751190" y="4723641"/>
                <a:ext cx="8141290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r>
                  <a:rPr lang="en-US" altLang="ko-KR" sz="1600" b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o</a:t>
                </a:r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f the input sequence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𝟏</m:t>
                        </m:r>
                      </m:sub>
                    </m:sSub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,…,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고딕 ExtraBold" panose="020D09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고딕 ExtraBold" panose="020D0904000000000000" pitchFamily="50" charset="-127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고딕 ExtraBold" panose="020D0904000000000000" pitchFamily="50" charset="-127"/>
                              </a:rPr>
                              <m:t>𝒙</m:t>
                            </m:r>
                          </m:sub>
                        </m:sSub>
                      </m:sub>
                    </m:sSub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)</m:t>
                    </m:r>
                  </m:oMath>
                </a14:m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given by the last hidden state of the encoder,</a:t>
                </a:r>
                <a:endParaRPr lang="ko-KR" altLang="en-US" sz="1600" b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190" y="4723641"/>
                <a:ext cx="8141290" cy="288032"/>
              </a:xfrm>
              <a:prstGeom prst="rect">
                <a:avLst/>
              </a:prstGeom>
              <a:blipFill>
                <a:blip r:embed="rId4"/>
                <a:stretch>
                  <a:fillRect l="-374" t="-19149" b="-319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584" y="3322234"/>
                <a:ext cx="4951420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</m:e>
                    </m:nary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22234"/>
                <a:ext cx="4951420" cy="371768"/>
              </a:xfrm>
              <a:prstGeom prst="rect">
                <a:avLst/>
              </a:prstGeom>
              <a:blipFill>
                <a:blip r:embed="rId5"/>
                <a:stretch>
                  <a:fillRect l="-1724" t="-118033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31840" y="3710123"/>
                <a:ext cx="1977144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710123"/>
                <a:ext cx="1977144" cy="371768"/>
              </a:xfrm>
              <a:prstGeom prst="rect">
                <a:avLst/>
              </a:prstGeom>
              <a:blipFill>
                <a:blip r:embed="rId6"/>
                <a:stretch>
                  <a:fillRect l="-13580" t="-113115" r="-2778" b="-190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57090" y="5263103"/>
                <a:ext cx="1703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90" y="5263103"/>
                <a:ext cx="1703351" cy="276999"/>
              </a:xfrm>
              <a:prstGeom prst="rect">
                <a:avLst/>
              </a:prstGeom>
              <a:blipFill>
                <a:blip r:embed="rId7"/>
                <a:stretch>
                  <a:fillRect l="-2151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9690" y="5625152"/>
                <a:ext cx="2395784" cy="32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/>
                  <a:t>c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90" y="5625152"/>
                <a:ext cx="2395784" cy="321948"/>
              </a:xfrm>
              <a:prstGeom prst="rect">
                <a:avLst/>
              </a:prstGeom>
              <a:blipFill>
                <a:blip r:embed="rId8"/>
                <a:stretch>
                  <a:fillRect l="-6107" t="-20755" b="-32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25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Attention</a:t>
            </a:r>
            <a:r>
              <a:rPr kumimoji="1" lang="ko-KR" altLang="en-US" dirty="0"/>
              <a:t> 기초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39A-4FB8-4045-B78D-B390CC670A4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67B8A84-9773-4633-ABD6-89DEC5BA0E37}"/>
              </a:ext>
            </a:extLst>
          </p:cNvPr>
          <p:cNvGrpSpPr/>
          <p:nvPr/>
        </p:nvGrpSpPr>
        <p:grpSpPr>
          <a:xfrm>
            <a:off x="304376" y="1285240"/>
            <a:ext cx="2745845" cy="3896974"/>
            <a:chOff x="646924" y="1390886"/>
            <a:chExt cx="2745845" cy="38969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9A36830-98C9-4117-8C43-25FD61ED7043}"/>
                </a:ext>
              </a:extLst>
            </p:cNvPr>
            <p:cNvGrpSpPr/>
            <p:nvPr/>
          </p:nvGrpSpPr>
          <p:grpSpPr>
            <a:xfrm>
              <a:off x="683569" y="3717032"/>
              <a:ext cx="432048" cy="1197951"/>
              <a:chOff x="683569" y="3717032"/>
              <a:chExt cx="432048" cy="1197951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06F3001-DF4D-4655-8212-F12C86A1745F}"/>
                  </a:ext>
                </a:extLst>
              </p:cNvPr>
              <p:cNvSpPr/>
              <p:nvPr/>
            </p:nvSpPr>
            <p:spPr bwMode="auto">
              <a:xfrm>
                <a:off x="683569" y="3717032"/>
                <a:ext cx="432048" cy="11979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ko-KR" altLang="en-US" sz="1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1935AEF-9861-47E4-9BC7-9DEE44219FCC}"/>
                  </a:ext>
                </a:extLst>
              </p:cNvPr>
              <p:cNvGrpSpPr/>
              <p:nvPr/>
            </p:nvGrpSpPr>
            <p:grpSpPr>
              <a:xfrm>
                <a:off x="745882" y="4365104"/>
                <a:ext cx="297726" cy="472095"/>
                <a:chOff x="745882" y="4365104"/>
                <a:chExt cx="297726" cy="4720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C24A3253-52CA-4430-9094-737CCE9F9B84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1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2ABBA0C2-D105-44C0-A826-B04D6A62F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D9B5270-7017-4F69-8EDF-7EE80B1AA4D1}"/>
                  </a:ext>
                </a:extLst>
              </p:cNvPr>
              <p:cNvGrpSpPr/>
              <p:nvPr/>
            </p:nvGrpSpPr>
            <p:grpSpPr>
              <a:xfrm>
                <a:off x="745882" y="3812035"/>
                <a:ext cx="297726" cy="472095"/>
                <a:chOff x="745882" y="4365104"/>
                <a:chExt cx="297726" cy="472095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D89A0D6-2E94-4CD2-A41E-7F00AE813153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1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AA89ABAF-4454-420F-8B77-00879E33D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A693D0-0145-4AC3-8835-C185AA4D9C62}"/>
                </a:ext>
              </a:extLst>
            </p:cNvPr>
            <p:cNvGrpSpPr/>
            <p:nvPr/>
          </p:nvGrpSpPr>
          <p:grpSpPr>
            <a:xfrm>
              <a:off x="1259632" y="3717031"/>
              <a:ext cx="432048" cy="1197951"/>
              <a:chOff x="683569" y="3717032"/>
              <a:chExt cx="432048" cy="119795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66A819D-5608-402D-BABC-A4CD53CC686E}"/>
                  </a:ext>
                </a:extLst>
              </p:cNvPr>
              <p:cNvSpPr/>
              <p:nvPr/>
            </p:nvSpPr>
            <p:spPr bwMode="auto">
              <a:xfrm>
                <a:off x="683569" y="3717032"/>
                <a:ext cx="432048" cy="11979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ko-KR" altLang="en-US" sz="1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0C593CB-EDF7-4F44-BC00-9C494DC5F4AF}"/>
                  </a:ext>
                </a:extLst>
              </p:cNvPr>
              <p:cNvGrpSpPr/>
              <p:nvPr/>
            </p:nvGrpSpPr>
            <p:grpSpPr>
              <a:xfrm>
                <a:off x="745882" y="4365104"/>
                <a:ext cx="297726" cy="472095"/>
                <a:chOff x="745882" y="4365104"/>
                <a:chExt cx="297726" cy="472095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70E623F0-000C-43ED-9092-C7D861C18F8C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2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9DCDD28E-D3E7-4E89-B442-2C5B39A9C7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3073A18-8300-427A-9623-57E59092567C}"/>
                  </a:ext>
                </a:extLst>
              </p:cNvPr>
              <p:cNvGrpSpPr/>
              <p:nvPr/>
            </p:nvGrpSpPr>
            <p:grpSpPr>
              <a:xfrm>
                <a:off x="745882" y="3812035"/>
                <a:ext cx="297726" cy="472095"/>
                <a:chOff x="745882" y="4365104"/>
                <a:chExt cx="297726" cy="472095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26175A3-D4A8-4D4E-A7D5-B0822DA159C7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2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A334C43B-18D1-48E0-80D0-B8D590588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B9B0D94-813F-4B44-8F2C-28E16B17A18C}"/>
                </a:ext>
              </a:extLst>
            </p:cNvPr>
            <p:cNvGrpSpPr/>
            <p:nvPr/>
          </p:nvGrpSpPr>
          <p:grpSpPr>
            <a:xfrm>
              <a:off x="1835695" y="3717031"/>
              <a:ext cx="432048" cy="1197951"/>
              <a:chOff x="683569" y="3717032"/>
              <a:chExt cx="432048" cy="1197951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D03C739-555B-4A4E-BC46-8FB3C8A8CB81}"/>
                  </a:ext>
                </a:extLst>
              </p:cNvPr>
              <p:cNvSpPr/>
              <p:nvPr/>
            </p:nvSpPr>
            <p:spPr bwMode="auto">
              <a:xfrm>
                <a:off x="683569" y="3717032"/>
                <a:ext cx="432048" cy="11979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ko-KR" altLang="en-US" sz="1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33F03ABE-215A-4715-92C2-9E204D7DBEF2}"/>
                  </a:ext>
                </a:extLst>
              </p:cNvPr>
              <p:cNvGrpSpPr/>
              <p:nvPr/>
            </p:nvGrpSpPr>
            <p:grpSpPr>
              <a:xfrm>
                <a:off x="745882" y="4365104"/>
                <a:ext cx="297726" cy="472095"/>
                <a:chOff x="745882" y="4365104"/>
                <a:chExt cx="297726" cy="472095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428C0D4-9B4B-4B2E-8BB5-6D371593B986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3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9508D26F-0165-4D7D-A79E-91595DB83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B8F254-8152-4ECA-A017-462590949D0C}"/>
                  </a:ext>
                </a:extLst>
              </p:cNvPr>
              <p:cNvGrpSpPr/>
              <p:nvPr/>
            </p:nvGrpSpPr>
            <p:grpSpPr>
              <a:xfrm>
                <a:off x="745882" y="3812035"/>
                <a:ext cx="297726" cy="472095"/>
                <a:chOff x="745882" y="4365104"/>
                <a:chExt cx="297726" cy="47209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E7B782E-D6BE-4781-8938-D95E0CC74085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3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7307655A-C817-43CB-878C-0718B4ED1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05B6AF-56B1-4AE1-8186-7DE279E13BE7}"/>
                </a:ext>
              </a:extLst>
            </p:cNvPr>
            <p:cNvGrpSpPr/>
            <p:nvPr/>
          </p:nvGrpSpPr>
          <p:grpSpPr>
            <a:xfrm>
              <a:off x="2935642" y="3717031"/>
              <a:ext cx="432048" cy="1197951"/>
              <a:chOff x="683569" y="3717032"/>
              <a:chExt cx="432048" cy="119795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B5430C4-EBEB-4E74-ACD8-71D7F44D8185}"/>
                  </a:ext>
                </a:extLst>
              </p:cNvPr>
              <p:cNvSpPr/>
              <p:nvPr/>
            </p:nvSpPr>
            <p:spPr bwMode="auto">
              <a:xfrm>
                <a:off x="683569" y="3717032"/>
                <a:ext cx="432048" cy="11979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ko-KR" altLang="en-US" sz="10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24E34D0-11F5-4B30-A5E8-75E30CCC09ED}"/>
                  </a:ext>
                </a:extLst>
              </p:cNvPr>
              <p:cNvGrpSpPr/>
              <p:nvPr/>
            </p:nvGrpSpPr>
            <p:grpSpPr>
              <a:xfrm>
                <a:off x="745882" y="4365104"/>
                <a:ext cx="297726" cy="472095"/>
                <a:chOff x="745882" y="4365104"/>
                <a:chExt cx="297726" cy="472095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73783144-8EFA-4205-8115-A42D4ABEC481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T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15EF83A2-C2BC-4D61-9A48-DD6CDB25D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4CC70484-FB03-4D35-95CD-5203B5DDF89E}"/>
                  </a:ext>
                </a:extLst>
              </p:cNvPr>
              <p:cNvGrpSpPr/>
              <p:nvPr/>
            </p:nvGrpSpPr>
            <p:grpSpPr>
              <a:xfrm>
                <a:off x="745882" y="3812035"/>
                <a:ext cx="297726" cy="472095"/>
                <a:chOff x="745882" y="4365104"/>
                <a:chExt cx="297726" cy="47209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DE71AA2-4CCB-4306-9871-A24233C55EE8}"/>
                    </a:ext>
                  </a:extLst>
                </p:cNvPr>
                <p:cNvSpPr/>
                <p:nvPr/>
              </p:nvSpPr>
              <p:spPr bwMode="auto">
                <a:xfrm>
                  <a:off x="745882" y="4365104"/>
                  <a:ext cx="297726" cy="472095"/>
                </a:xfrm>
                <a:prstGeom prst="rect">
                  <a:avLst/>
                </a:prstGeom>
                <a:solidFill>
                  <a:schemeClr val="bg1"/>
                </a:solidFill>
                <a:ln w="1524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r>
                    <a:rPr lang="en-US" altLang="ko-KR" sz="14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r>
                    <a:rPr lang="en-US" altLang="ko-KR" sz="1400" baseline="-25000">
                      <a:ln w="0"/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T</a:t>
                  </a:r>
                  <a:endParaRPr lang="ko-KR" altLang="en-US" sz="1400" baseline="-25000">
                    <a:ln w="0"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1F6884B-EC8C-49F0-AB41-B3865A40B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33" y="4437112"/>
                  <a:ext cx="216024" cy="0"/>
                </a:xfrm>
                <a:prstGeom prst="straightConnector1">
                  <a:avLst/>
                </a:prstGeom>
                <a:ln w="10160">
                  <a:solidFill>
                    <a:schemeClr val="tx1"/>
                  </a:solidFill>
                  <a:headEnd type="none"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9FA35ED-6E68-45F8-B66B-CCC6E6E7C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618" y="4605312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66F4D7B-191F-48A6-A4E5-19449713D6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5734" y="4601150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070C651-33D2-45D2-AE74-0602E8923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3194" y="4601150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B080EB0-C07C-4857-9328-1A06A38BE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131" y="4601150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9F24775-B463-4B26-A2CB-C7041D6EE15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37131" y="4048081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4E49CE0-09DE-4018-9C84-B1FF8FF048F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623590" y="4048081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F792B1A-62FC-4025-923A-D827CD54C14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206130" y="4048081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BBD13688-CE5E-408F-B7A4-FAD879F1268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713141" y="4048081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730910-616C-40C6-9429-D4B79220BFAE}"/>
                </a:ext>
              </a:extLst>
            </p:cNvPr>
            <p:cNvSpPr txBox="1"/>
            <p:nvPr/>
          </p:nvSpPr>
          <p:spPr>
            <a:xfrm>
              <a:off x="678721" y="4949306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r>
                <a:rPr lang="en-US" altLang="ko-KR" sz="1600" baseline="-25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FAA0D7-F03A-40B0-A750-E227C715DB8A}"/>
                </a:ext>
              </a:extLst>
            </p:cNvPr>
            <p:cNvSpPr txBox="1"/>
            <p:nvPr/>
          </p:nvSpPr>
          <p:spPr>
            <a:xfrm>
              <a:off x="1254784" y="4949306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r>
                <a:rPr lang="en-US" altLang="ko-KR" sz="1600" baseline="-25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857FEC-81FC-455C-925D-3389E6ADA442}"/>
                </a:ext>
              </a:extLst>
            </p:cNvPr>
            <p:cNvSpPr txBox="1"/>
            <p:nvPr/>
          </p:nvSpPr>
          <p:spPr>
            <a:xfrm>
              <a:off x="1835695" y="4949306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r>
                <a:rPr lang="en-US" altLang="ko-KR" sz="1600" baseline="-25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DCEE75-093E-4E44-BF6C-9AE3F54BD913}"/>
                </a:ext>
              </a:extLst>
            </p:cNvPr>
            <p:cNvSpPr txBox="1"/>
            <p:nvPr/>
          </p:nvSpPr>
          <p:spPr>
            <a:xfrm>
              <a:off x="2930794" y="4949306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</a:t>
              </a:r>
              <a:r>
                <a:rPr lang="en-US" altLang="ko-KR" sz="1600" baseline="-25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</a:t>
              </a:r>
              <a:endParaRPr lang="ko-KR" altLang="en-US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07E522E-9CC0-4893-B919-C613D1F6A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0462" y="2683121"/>
              <a:ext cx="334781" cy="329424"/>
            </a:xfrm>
            <a:prstGeom prst="rect">
              <a:avLst/>
            </a:prstGeom>
          </p:spPr>
        </p:pic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04B75CFF-2D3C-48ED-A417-87CCB016C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50" y="2974631"/>
              <a:ext cx="1037658" cy="71127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00296FC-D0C7-4467-92B4-320816D9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803" y="2996952"/>
              <a:ext cx="430205" cy="6889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041D3E5-B679-41B6-B24F-B8E6479C13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8404" y="2996952"/>
              <a:ext cx="104074" cy="6889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088EB091-CCCE-451D-8DED-86C48923C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8859" y="2996952"/>
              <a:ext cx="1189431" cy="6889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52692D-450B-4A77-80EF-C21510584B0A}"/>
                </a:ext>
              </a:extLst>
            </p:cNvPr>
            <p:cNvSpPr txBox="1"/>
            <p:nvPr/>
          </p:nvSpPr>
          <p:spPr>
            <a:xfrm>
              <a:off x="842515" y="3094244"/>
              <a:ext cx="640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200" b="1" i="0">
                  <a:solidFill>
                    <a:srgbClr val="202124"/>
                  </a:solidFill>
                  <a:effectLst/>
                  <a:latin typeface="Apple SD Gothic Neo"/>
                </a:rPr>
                <a:t>α</a:t>
              </a:r>
              <a:r>
                <a:rPr lang="en-US" altLang="ko-KR" sz="1200" b="1" i="0" baseline="-25000">
                  <a:solidFill>
                    <a:srgbClr val="202124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t,1</a:t>
              </a:r>
              <a:endParaRPr lang="ko-KR" altLang="en-US" sz="12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A3F930-1F0C-4E65-9170-3065FDC9300C}"/>
                </a:ext>
              </a:extLst>
            </p:cNvPr>
            <p:cNvSpPr txBox="1"/>
            <p:nvPr/>
          </p:nvSpPr>
          <p:spPr>
            <a:xfrm>
              <a:off x="1081620" y="3392530"/>
              <a:ext cx="640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200" b="1" i="0">
                  <a:solidFill>
                    <a:srgbClr val="202124"/>
                  </a:solidFill>
                  <a:effectLst/>
                  <a:latin typeface="Apple SD Gothic Neo"/>
                </a:rPr>
                <a:t>α</a:t>
              </a:r>
              <a:r>
                <a:rPr lang="en-US" altLang="ko-KR" sz="1200" b="1" i="0" baseline="-25000">
                  <a:solidFill>
                    <a:srgbClr val="202124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t,</a:t>
              </a:r>
              <a:r>
                <a:rPr lang="en-US" altLang="ko-KR" sz="1200" b="1" baseline="-25000">
                  <a:solidFill>
                    <a:srgbClr val="20212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2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8B4CA9-C6AA-4D8D-A582-EC674A0AD29A}"/>
                </a:ext>
              </a:extLst>
            </p:cNvPr>
            <p:cNvSpPr txBox="1"/>
            <p:nvPr/>
          </p:nvSpPr>
          <p:spPr>
            <a:xfrm>
              <a:off x="1900582" y="3392530"/>
              <a:ext cx="640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200" b="1" i="0">
                  <a:solidFill>
                    <a:srgbClr val="202124"/>
                  </a:solidFill>
                  <a:effectLst/>
                  <a:latin typeface="Apple SD Gothic Neo"/>
                </a:rPr>
                <a:t>α</a:t>
              </a:r>
              <a:r>
                <a:rPr lang="en-US" altLang="ko-KR" sz="1200" b="1" i="0" baseline="-25000">
                  <a:solidFill>
                    <a:srgbClr val="202124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t,</a:t>
              </a:r>
              <a:r>
                <a:rPr lang="en-US" altLang="ko-KR" sz="1200" b="1" baseline="-25000">
                  <a:solidFill>
                    <a:srgbClr val="20212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12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8E3D799-FACB-4756-84D2-A00240248F6B}"/>
                </a:ext>
              </a:extLst>
            </p:cNvPr>
            <p:cNvSpPr txBox="1"/>
            <p:nvPr/>
          </p:nvSpPr>
          <p:spPr>
            <a:xfrm>
              <a:off x="2415827" y="3094244"/>
              <a:ext cx="640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200" b="1" i="0">
                  <a:solidFill>
                    <a:srgbClr val="202124"/>
                  </a:solidFill>
                  <a:effectLst/>
                  <a:latin typeface="Apple SD Gothic Neo"/>
                </a:rPr>
                <a:t>α</a:t>
              </a:r>
              <a:r>
                <a:rPr lang="en-US" altLang="ko-KR" sz="1200" b="1" i="0" baseline="-25000">
                  <a:solidFill>
                    <a:srgbClr val="202124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t,</a:t>
              </a:r>
              <a:r>
                <a:rPr lang="en-US" altLang="ko-KR" sz="1200" b="1" baseline="-25000">
                  <a:solidFill>
                    <a:srgbClr val="20212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</a:t>
              </a:r>
              <a:endParaRPr lang="ko-KR" altLang="en-US" sz="12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9CFC39-6A80-4052-B40F-614A248EB11E}"/>
                </a:ext>
              </a:extLst>
            </p:cNvPr>
            <p:cNvSpPr txBox="1"/>
            <p:nvPr/>
          </p:nvSpPr>
          <p:spPr>
            <a:xfrm>
              <a:off x="646924" y="1912239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0">
                  <a:solidFill>
                    <a:srgbClr val="00000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· · ·</a:t>
              </a:r>
              <a:endParaRPr lang="ko-KR" altLang="en-US" sz="12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CBA5FDD-8DFD-48AA-BB33-FE7EA04F14F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09768" y="2050738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996D656-5DD5-470D-98F9-1CCA6EE3A4BE}"/>
                </a:ext>
              </a:extLst>
            </p:cNvPr>
            <p:cNvSpPr/>
            <p:nvPr/>
          </p:nvSpPr>
          <p:spPr bwMode="auto">
            <a:xfrm>
              <a:off x="1518661" y="1826199"/>
              <a:ext cx="297726" cy="472095"/>
            </a:xfrm>
            <a:prstGeom prst="rect">
              <a:avLst/>
            </a:prstGeom>
            <a:solidFill>
              <a:schemeClr val="bg1"/>
            </a:solidFill>
            <a:ln w="15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1400">
                  <a:ln w="0"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</a:t>
              </a:r>
              <a:r>
                <a:rPr lang="en-US" altLang="ko-KR" sz="1400" baseline="-25000">
                  <a:ln w="0"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t-1</a:t>
              </a:r>
              <a:endParaRPr lang="ko-KR" altLang="en-US" sz="1400" baseline="-2500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9CD80582-4569-4889-B471-DE4FE6B5734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870071" y="2057981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FBBF85B-7842-4DAD-9BB0-0A629069D818}"/>
                </a:ext>
              </a:extLst>
            </p:cNvPr>
            <p:cNvSpPr/>
            <p:nvPr/>
          </p:nvSpPr>
          <p:spPr bwMode="auto">
            <a:xfrm>
              <a:off x="2213424" y="1826199"/>
              <a:ext cx="297726" cy="472095"/>
            </a:xfrm>
            <a:prstGeom prst="rect">
              <a:avLst/>
            </a:prstGeom>
            <a:solidFill>
              <a:schemeClr val="bg1"/>
            </a:solidFill>
            <a:ln w="15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1400">
                  <a:ln w="0"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</a:t>
              </a:r>
              <a:r>
                <a:rPr lang="en-US" altLang="ko-KR" sz="1400" baseline="-25000">
                  <a:ln w="0"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</a:t>
              </a:r>
              <a:endParaRPr lang="ko-KR" altLang="en-US" sz="1400" baseline="-2500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9358EC2B-C223-4D62-90BA-9364A473326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93529" y="2057980"/>
              <a:ext cx="284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D9D5112-3A47-472D-85F0-594666ED5FC4}"/>
                </a:ext>
              </a:extLst>
            </p:cNvPr>
            <p:cNvSpPr txBox="1"/>
            <p:nvPr/>
          </p:nvSpPr>
          <p:spPr>
            <a:xfrm>
              <a:off x="2960721" y="191948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0">
                  <a:solidFill>
                    <a:srgbClr val="00000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· · ·</a:t>
              </a:r>
              <a:endParaRPr lang="ko-KR" altLang="en-US" sz="12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D8BD5-F361-4183-902F-B9A62CA6DEF1}"/>
                </a:ext>
              </a:extLst>
            </p:cNvPr>
            <p:cNvSpPr txBox="1"/>
            <p:nvPr/>
          </p:nvSpPr>
          <p:spPr>
            <a:xfrm>
              <a:off x="1392341" y="1391640"/>
              <a:ext cx="546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y</a:t>
              </a:r>
              <a:r>
                <a:rPr lang="en-US" altLang="ko-KR" sz="1600" baseline="-25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t-1</a:t>
              </a:r>
              <a:endParaRPr lang="ko-KR" altLang="en-US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957148-CEB9-4FDE-9145-C8AE49E3AA6E}"/>
                </a:ext>
              </a:extLst>
            </p:cNvPr>
            <p:cNvSpPr txBox="1"/>
            <p:nvPr/>
          </p:nvSpPr>
          <p:spPr>
            <a:xfrm>
              <a:off x="2089028" y="1390886"/>
              <a:ext cx="546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y</a:t>
              </a:r>
              <a:r>
                <a:rPr lang="en-US" altLang="ko-KR" sz="1600" baseline="-25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</a:t>
              </a:r>
              <a:endParaRPr lang="ko-KR" altLang="en-US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F4083BF-3C72-473D-A49E-19CC0FFEA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1315" y="2152985"/>
              <a:ext cx="233568" cy="52818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282DBB6-FAF9-4963-8942-0AB8A591DB18}"/>
              </a:ext>
            </a:extLst>
          </p:cNvPr>
          <p:cNvSpPr/>
          <p:nvPr/>
        </p:nvSpPr>
        <p:spPr bwMode="auto">
          <a:xfrm>
            <a:off x="3393176" y="1244876"/>
            <a:ext cx="525658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r>
              <a:rPr lang="en-US" altLang="ko-KR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Compute the probability over the target sequence:</a:t>
            </a:r>
            <a:endParaRPr lang="ko-KR" altLang="en-US" sz="1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781FEBA-CD9C-4037-9FB0-2397A8C24508}"/>
                  </a:ext>
                </a:extLst>
              </p:cNvPr>
              <p:cNvSpPr txBox="1"/>
              <p:nvPr/>
            </p:nvSpPr>
            <p:spPr>
              <a:xfrm>
                <a:off x="3612271" y="1687602"/>
                <a:ext cx="4355616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</m:e>
                    </m:nary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781FEBA-CD9C-4037-9FB0-2397A8C24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271" y="1687602"/>
                <a:ext cx="4355616" cy="330540"/>
              </a:xfrm>
              <a:prstGeom prst="rect">
                <a:avLst/>
              </a:prstGeom>
              <a:blipFill>
                <a:blip r:embed="rId3"/>
                <a:stretch>
                  <a:fillRect l="-1681" t="-112963" r="-280" b="-17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472965-4052-46F6-BF03-F06F2E094D95}"/>
                  </a:ext>
                </a:extLst>
              </p:cNvPr>
              <p:cNvSpPr txBox="1"/>
              <p:nvPr/>
            </p:nvSpPr>
            <p:spPr>
              <a:xfrm>
                <a:off x="5657386" y="2074940"/>
                <a:ext cx="1977144" cy="330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472965-4052-46F6-BF03-F06F2E094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86" y="2074940"/>
                <a:ext cx="1977144" cy="330540"/>
              </a:xfrm>
              <a:prstGeom prst="rect">
                <a:avLst/>
              </a:prstGeom>
              <a:blipFill>
                <a:blip r:embed="rId4"/>
                <a:stretch>
                  <a:fillRect l="-11420" t="-103636" b="-18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6C6DDF0-1DA8-41A7-967F-0753C6965A1E}"/>
                  </a:ext>
                </a:extLst>
              </p:cNvPr>
              <p:cNvSpPr/>
              <p:nvPr/>
            </p:nvSpPr>
            <p:spPr bwMode="auto">
              <a:xfrm>
                <a:off x="3393176" y="2725444"/>
                <a:ext cx="5652120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𝒔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is the hidden state of the decoder, computed by</a:t>
                </a:r>
                <a:endParaRPr lang="ko-KR" altLang="en-US" sz="1600" b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6C6DDF0-1DA8-41A7-967F-0753C696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3176" y="2725444"/>
                <a:ext cx="5652120" cy="288032"/>
              </a:xfrm>
              <a:prstGeom prst="rect">
                <a:avLst/>
              </a:prstGeom>
              <a:blipFill>
                <a:blip r:embed="rId5"/>
                <a:stretch>
                  <a:fillRect l="-647" t="-14894" b="-3617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52F7C2-2910-4A4E-930E-3B103DA2DE76}"/>
                  </a:ext>
                </a:extLst>
              </p:cNvPr>
              <p:cNvSpPr txBox="1"/>
              <p:nvPr/>
            </p:nvSpPr>
            <p:spPr>
              <a:xfrm>
                <a:off x="4789453" y="3110617"/>
                <a:ext cx="20012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52F7C2-2910-4A4E-930E-3B103DA2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453" y="3110617"/>
                <a:ext cx="2001252" cy="246221"/>
              </a:xfrm>
              <a:prstGeom prst="rect">
                <a:avLst/>
              </a:prstGeom>
              <a:blipFill>
                <a:blip r:embed="rId6"/>
                <a:stretch>
                  <a:fillRect l="-610" b="-36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E764D25-2763-4D69-B03F-DB0D2C3E738C}"/>
              </a:ext>
            </a:extLst>
          </p:cNvPr>
          <p:cNvSpPr/>
          <p:nvPr/>
        </p:nvSpPr>
        <p:spPr bwMode="auto">
          <a:xfrm>
            <a:off x="3389863" y="3530729"/>
            <a:ext cx="5652120" cy="60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r>
              <a:rPr lang="en-US" altLang="ko-KR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 C</a:t>
            </a:r>
            <a:r>
              <a:rPr lang="en-US" altLang="ko-KR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r>
              <a:rPr lang="en-US" altLang="ko-KR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is the context vector, computed by a weighted sum </a:t>
            </a:r>
          </a:p>
          <a:p>
            <a:r>
              <a:rPr lang="en-US" altLang="ko-KR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of encoder hidden states {h</a:t>
            </a:r>
            <a:r>
              <a:rPr lang="en-US" altLang="ko-KR" sz="1600" baseline="-25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r>
              <a:rPr lang="en-US" altLang="ko-KR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}:</a:t>
            </a:r>
            <a:endParaRPr lang="ko-KR" altLang="en-US" sz="1600" baseline="-250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3B3AD12-595F-4029-9027-E0CC9A4E697B}"/>
                  </a:ext>
                </a:extLst>
              </p:cNvPr>
              <p:cNvSpPr txBox="1"/>
              <p:nvPr/>
            </p:nvSpPr>
            <p:spPr>
              <a:xfrm>
                <a:off x="4789453" y="4268736"/>
                <a:ext cx="1589218" cy="70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20212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·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3B3AD12-595F-4029-9027-E0CC9A4E6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453" y="4268736"/>
                <a:ext cx="1589218" cy="700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E7942171-D1D6-4189-BF2A-3EC8B2C3D31F}"/>
                  </a:ext>
                </a:extLst>
              </p:cNvPr>
              <p:cNvSpPr/>
              <p:nvPr/>
            </p:nvSpPr>
            <p:spPr bwMode="auto">
              <a:xfrm>
                <a:off x="3389863" y="5102331"/>
                <a:ext cx="5652120" cy="607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r>
                  <a:rPr lang="en-US" altLang="ko-KR" sz="160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Note that in the previous model,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𝟏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= 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  <a:ea typeface="나눔고딕 ExtraBold" panose="020D09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나눔고딕 ExtraBold" panose="020D0904000000000000" pitchFamily="50" charset="-127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나눔고딕 ExtraBold" panose="020D0904000000000000" pitchFamily="50" charset="-127"/>
                              </a:rPr>
                              <m:t>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and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𝒕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𝟎</m:t>
                    </m:r>
                  </m:oMath>
                </a14:m>
                <a:r>
                  <a:rPr lang="en-US" altLang="ko-KR" sz="1600" b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 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𝐭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𝟐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,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ko-KR" sz="1600" b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E7942171-D1D6-4189-BF2A-3EC8B2C3D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9863" y="5102331"/>
                <a:ext cx="5652120" cy="607865"/>
              </a:xfrm>
              <a:prstGeom prst="rect">
                <a:avLst/>
              </a:prstGeom>
              <a:blipFill>
                <a:blip r:embed="rId8"/>
                <a:stretch>
                  <a:fillRect l="-539" t="-4000"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05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id="{3FA41717-AF77-4589-9097-45912FFA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13" y="2640730"/>
            <a:ext cx="661615" cy="6510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Attention</a:t>
            </a:r>
            <a:r>
              <a:rPr kumimoji="1" lang="ko-KR" altLang="en-US" dirty="0"/>
              <a:t> 기초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39A-4FB8-4045-B78D-B390CC670A4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2450170-7265-4363-A8B3-AED2D57F2106}"/>
              </a:ext>
            </a:extLst>
          </p:cNvPr>
          <p:cNvSpPr/>
          <p:nvPr/>
        </p:nvSpPr>
        <p:spPr bwMode="auto">
          <a:xfrm>
            <a:off x="1437857" y="1770406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506421-12B2-478D-B3C6-D0D54F825C1D}"/>
                  </a:ext>
                </a:extLst>
              </p:cNvPr>
              <p:cNvSpPr txBox="1"/>
              <p:nvPr/>
            </p:nvSpPr>
            <p:spPr>
              <a:xfrm>
                <a:off x="1535454" y="1863319"/>
                <a:ext cx="287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506421-12B2-478D-B3C6-D0D54F82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54" y="1863319"/>
                <a:ext cx="287450" cy="246221"/>
              </a:xfrm>
              <a:prstGeom prst="rect">
                <a:avLst/>
              </a:prstGeom>
              <a:blipFill>
                <a:blip r:embed="rId3"/>
                <a:stretch>
                  <a:fillRect l="-1063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타원 9">
            <a:extLst>
              <a:ext uri="{FF2B5EF4-FFF2-40B4-BE49-F238E27FC236}">
                <a16:creationId xmlns:a16="http://schemas.microsoft.com/office/drawing/2014/main" id="{EE4FD92C-3970-44C3-8AA4-508E8D839E11}"/>
              </a:ext>
            </a:extLst>
          </p:cNvPr>
          <p:cNvSpPr/>
          <p:nvPr/>
        </p:nvSpPr>
        <p:spPr bwMode="auto">
          <a:xfrm>
            <a:off x="2916427" y="1819195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483B36-9E53-4FC2-A160-CF0584F1734D}"/>
                  </a:ext>
                </a:extLst>
              </p:cNvPr>
              <p:cNvSpPr txBox="1"/>
              <p:nvPr/>
            </p:nvSpPr>
            <p:spPr>
              <a:xfrm>
                <a:off x="3014024" y="1912108"/>
                <a:ext cx="287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483B36-9E53-4FC2-A160-CF0584F1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024" y="1912108"/>
                <a:ext cx="287450" cy="246221"/>
              </a:xfrm>
              <a:prstGeom prst="rect">
                <a:avLst/>
              </a:prstGeom>
              <a:blipFill>
                <a:blip r:embed="rId4"/>
                <a:stretch>
                  <a:fillRect l="-833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B591D47-E5C8-4B63-B642-B78677438BA9}"/>
              </a:ext>
            </a:extLst>
          </p:cNvPr>
          <p:cNvSpPr/>
          <p:nvPr/>
        </p:nvSpPr>
        <p:spPr bwMode="auto">
          <a:xfrm>
            <a:off x="4131420" y="1791388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67D55A-8FEA-404C-8EE2-355C51DDBBDB}"/>
                  </a:ext>
                </a:extLst>
              </p:cNvPr>
              <p:cNvSpPr txBox="1"/>
              <p:nvPr/>
            </p:nvSpPr>
            <p:spPr>
              <a:xfrm>
                <a:off x="4229017" y="1884301"/>
                <a:ext cx="287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67D55A-8FEA-404C-8EE2-355C51DD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17" y="1884301"/>
                <a:ext cx="287450" cy="246221"/>
              </a:xfrm>
              <a:prstGeom prst="rect">
                <a:avLst/>
              </a:prstGeom>
              <a:blipFill>
                <a:blip r:embed="rId5"/>
                <a:stretch>
                  <a:fillRect l="-10638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D0BE3EAE-A3DC-4879-A262-C69491A7DF84}"/>
              </a:ext>
            </a:extLst>
          </p:cNvPr>
          <p:cNvSpPr/>
          <p:nvPr/>
        </p:nvSpPr>
        <p:spPr bwMode="auto">
          <a:xfrm>
            <a:off x="5341306" y="1796542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C9853B-08FC-4391-B711-8FB22827E6D1}"/>
                  </a:ext>
                </a:extLst>
              </p:cNvPr>
              <p:cNvSpPr txBox="1"/>
              <p:nvPr/>
            </p:nvSpPr>
            <p:spPr>
              <a:xfrm>
                <a:off x="5438903" y="1889455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C9853B-08FC-4391-B711-8FB22827E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3" y="1889455"/>
                <a:ext cx="279435" cy="246221"/>
              </a:xfrm>
              <a:prstGeom prst="rect">
                <a:avLst/>
              </a:prstGeom>
              <a:blipFill>
                <a:blip r:embed="rId6"/>
                <a:stretch>
                  <a:fillRect l="-1087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1BF29DD0-8AD6-4C28-ADD3-8FF54DA3E38D}"/>
              </a:ext>
            </a:extLst>
          </p:cNvPr>
          <p:cNvSpPr/>
          <p:nvPr/>
        </p:nvSpPr>
        <p:spPr bwMode="auto">
          <a:xfrm>
            <a:off x="6450031" y="1777129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BCA8FD-DA31-4BD3-8927-ADF11CF8E019}"/>
                  </a:ext>
                </a:extLst>
              </p:cNvPr>
              <p:cNvSpPr txBox="1"/>
              <p:nvPr/>
            </p:nvSpPr>
            <p:spPr>
              <a:xfrm>
                <a:off x="6547628" y="1870042"/>
                <a:ext cx="287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BCA8FD-DA31-4BD3-8927-ADF11CF8E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628" y="1870042"/>
                <a:ext cx="287450" cy="246221"/>
              </a:xfrm>
              <a:prstGeom prst="rect">
                <a:avLst/>
              </a:prstGeom>
              <a:blipFill>
                <a:blip r:embed="rId7"/>
                <a:stretch>
                  <a:fillRect l="-8511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895F51-E5A6-4860-BC0F-256FBA7B7E5F}"/>
              </a:ext>
            </a:extLst>
          </p:cNvPr>
          <p:cNvSpPr/>
          <p:nvPr/>
        </p:nvSpPr>
        <p:spPr bwMode="auto">
          <a:xfrm>
            <a:off x="1190948" y="3800776"/>
            <a:ext cx="864096" cy="15121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0B5AE7-975A-4DC5-ADCE-54CA50550672}"/>
              </a:ext>
            </a:extLst>
          </p:cNvPr>
          <p:cNvSpPr/>
          <p:nvPr/>
        </p:nvSpPr>
        <p:spPr bwMode="auto">
          <a:xfrm>
            <a:off x="1334964" y="394479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E833ACD-CA9C-4DCF-87F2-805E42B5F134}"/>
              </a:ext>
            </a:extLst>
          </p:cNvPr>
          <p:cNvSpPr/>
          <p:nvPr/>
        </p:nvSpPr>
        <p:spPr bwMode="auto">
          <a:xfrm>
            <a:off x="1334964" y="463351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74EA4-B249-4DCE-8CC9-E9C5561E3E0B}"/>
              </a:ext>
            </a:extLst>
          </p:cNvPr>
          <p:cNvSpPr/>
          <p:nvPr/>
        </p:nvSpPr>
        <p:spPr bwMode="auto">
          <a:xfrm>
            <a:off x="2555776" y="3800776"/>
            <a:ext cx="864096" cy="15121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03AF80D-3324-4FA8-98D5-04900ACD847C}"/>
              </a:ext>
            </a:extLst>
          </p:cNvPr>
          <p:cNvSpPr/>
          <p:nvPr/>
        </p:nvSpPr>
        <p:spPr bwMode="auto">
          <a:xfrm>
            <a:off x="2699792" y="394479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381D9C0-7739-4F75-9F49-BA0172DCEB78}"/>
              </a:ext>
            </a:extLst>
          </p:cNvPr>
          <p:cNvSpPr/>
          <p:nvPr/>
        </p:nvSpPr>
        <p:spPr bwMode="auto">
          <a:xfrm>
            <a:off x="2699792" y="463351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8ACE3-722E-4EF5-96FA-F873139E0701}"/>
              </a:ext>
            </a:extLst>
          </p:cNvPr>
          <p:cNvSpPr/>
          <p:nvPr/>
        </p:nvSpPr>
        <p:spPr bwMode="auto">
          <a:xfrm>
            <a:off x="3920604" y="3800776"/>
            <a:ext cx="864096" cy="15121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04E1CC4-4391-49BE-8AF0-A26F3ABFD501}"/>
              </a:ext>
            </a:extLst>
          </p:cNvPr>
          <p:cNvSpPr/>
          <p:nvPr/>
        </p:nvSpPr>
        <p:spPr bwMode="auto">
          <a:xfrm>
            <a:off x="4064620" y="394479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95D568A-24CE-4E62-986E-A811FB72B63E}"/>
              </a:ext>
            </a:extLst>
          </p:cNvPr>
          <p:cNvSpPr/>
          <p:nvPr/>
        </p:nvSpPr>
        <p:spPr bwMode="auto">
          <a:xfrm>
            <a:off x="4064620" y="463351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D376C1-7B35-4EAA-BE08-2F00741E2C82}"/>
              </a:ext>
            </a:extLst>
          </p:cNvPr>
          <p:cNvSpPr/>
          <p:nvPr/>
        </p:nvSpPr>
        <p:spPr bwMode="auto">
          <a:xfrm>
            <a:off x="5285432" y="3800776"/>
            <a:ext cx="864096" cy="15121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DE6EB9-6A90-449C-8984-BB7E30A1CF1A}"/>
              </a:ext>
            </a:extLst>
          </p:cNvPr>
          <p:cNvSpPr/>
          <p:nvPr/>
        </p:nvSpPr>
        <p:spPr bwMode="auto">
          <a:xfrm>
            <a:off x="5429448" y="394479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FB85380-0D97-428D-A73B-2370C659D820}"/>
              </a:ext>
            </a:extLst>
          </p:cNvPr>
          <p:cNvSpPr/>
          <p:nvPr/>
        </p:nvSpPr>
        <p:spPr bwMode="auto">
          <a:xfrm>
            <a:off x="5429448" y="463351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749DD9-6D8B-4402-96F2-8EF274AC9F68}"/>
              </a:ext>
            </a:extLst>
          </p:cNvPr>
          <p:cNvSpPr/>
          <p:nvPr/>
        </p:nvSpPr>
        <p:spPr bwMode="auto">
          <a:xfrm>
            <a:off x="6650260" y="3800776"/>
            <a:ext cx="864096" cy="15121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AB06CCA-1758-4FF8-8700-0FC35A34E172}"/>
              </a:ext>
            </a:extLst>
          </p:cNvPr>
          <p:cNvSpPr/>
          <p:nvPr/>
        </p:nvSpPr>
        <p:spPr bwMode="auto">
          <a:xfrm>
            <a:off x="6794276" y="394479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185D473-5843-44F8-9A8E-46419C66918A}"/>
              </a:ext>
            </a:extLst>
          </p:cNvPr>
          <p:cNvSpPr/>
          <p:nvPr/>
        </p:nvSpPr>
        <p:spPr bwMode="auto">
          <a:xfrm>
            <a:off x="6794276" y="4633512"/>
            <a:ext cx="576064" cy="576064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BD201F-0231-4ECF-BC87-B063340ECA12}"/>
              </a:ext>
            </a:extLst>
          </p:cNvPr>
          <p:cNvSpPr txBox="1"/>
          <p:nvPr/>
        </p:nvSpPr>
        <p:spPr>
          <a:xfrm>
            <a:off x="6831568" y="2190625"/>
            <a:ext cx="1719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 vector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CFF51-A46E-40D0-AB25-942F9FB551B6}"/>
                  </a:ext>
                </a:extLst>
              </p:cNvPr>
              <p:cNvSpPr txBox="1"/>
              <p:nvPr/>
            </p:nvSpPr>
            <p:spPr>
              <a:xfrm>
                <a:off x="6650260" y="2546525"/>
                <a:ext cx="1932507" cy="68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ko-KR" sz="1600" b="1"/>
                                <m:t>α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CFF51-A46E-40D0-AB25-942F9FB5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260" y="2546525"/>
                <a:ext cx="1932507" cy="689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119AAE-02F9-4775-9DB0-A2F5D3177289}"/>
                  </a:ext>
                </a:extLst>
              </p:cNvPr>
              <p:cNvSpPr txBox="1"/>
              <p:nvPr/>
            </p:nvSpPr>
            <p:spPr>
              <a:xfrm>
                <a:off x="1446840" y="1076443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119AAE-02F9-4775-9DB0-A2F5D3177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840" y="1076443"/>
                <a:ext cx="428724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B42DA6-C158-4EC4-876C-D9D7C8FE3CC6}"/>
                  </a:ext>
                </a:extLst>
              </p:cNvPr>
              <p:cNvSpPr txBox="1"/>
              <p:nvPr/>
            </p:nvSpPr>
            <p:spPr>
              <a:xfrm>
                <a:off x="2916427" y="1130278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B42DA6-C158-4EC4-876C-D9D7C8FE3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427" y="1130278"/>
                <a:ext cx="428724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FAF308-F28D-4178-8C98-18474BB918D2}"/>
                  </a:ext>
                </a:extLst>
              </p:cNvPr>
              <p:cNvSpPr txBox="1"/>
              <p:nvPr/>
            </p:nvSpPr>
            <p:spPr>
              <a:xfrm>
                <a:off x="4131420" y="1097425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FAF308-F28D-4178-8C98-18474BB9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420" y="1097425"/>
                <a:ext cx="428724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A8D364-2229-418D-AC0F-E205FC0EC9C7}"/>
                  </a:ext>
                </a:extLst>
              </p:cNvPr>
              <p:cNvSpPr txBox="1"/>
              <p:nvPr/>
            </p:nvSpPr>
            <p:spPr>
              <a:xfrm>
                <a:off x="5344630" y="1099577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A8D364-2229-418D-AC0F-E205FC0E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30" y="1099577"/>
                <a:ext cx="428724" cy="369332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CA5DCF-84D8-4582-8898-96265DEA3E8B}"/>
                  </a:ext>
                </a:extLst>
              </p:cNvPr>
              <p:cNvSpPr txBox="1"/>
              <p:nvPr/>
            </p:nvSpPr>
            <p:spPr>
              <a:xfrm>
                <a:off x="6467039" y="1088212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CA5DCF-84D8-4582-8898-96265DEA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39" y="1088212"/>
                <a:ext cx="42872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9B0963-81EF-46E2-B40D-50E196BE0A83}"/>
                  </a:ext>
                </a:extLst>
              </p:cNvPr>
              <p:cNvSpPr txBox="1"/>
              <p:nvPr/>
            </p:nvSpPr>
            <p:spPr>
              <a:xfrm>
                <a:off x="1410789" y="3425165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9B0963-81EF-46E2-B40D-50E196BE0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3425165"/>
                <a:ext cx="428724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EA2DF6-B97A-4823-93A0-8B57600D649A}"/>
                  </a:ext>
                </a:extLst>
              </p:cNvPr>
              <p:cNvSpPr txBox="1"/>
              <p:nvPr/>
            </p:nvSpPr>
            <p:spPr>
              <a:xfrm>
                <a:off x="2772738" y="3426798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EA2DF6-B97A-4823-93A0-8B57600D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738" y="3426798"/>
                <a:ext cx="428724" cy="369332"/>
              </a:xfrm>
              <a:prstGeom prst="rect">
                <a:avLst/>
              </a:prstGeom>
              <a:blipFill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AA4A2-4609-4B23-A2B0-DA7FC83D6A58}"/>
                  </a:ext>
                </a:extLst>
              </p:cNvPr>
              <p:cNvSpPr txBox="1"/>
              <p:nvPr/>
            </p:nvSpPr>
            <p:spPr>
              <a:xfrm>
                <a:off x="4131420" y="3425165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3AA4A2-4609-4B23-A2B0-DA7FC83D6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420" y="3425165"/>
                <a:ext cx="428724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66BC52-450F-4EEB-8D1E-CD443A2ADC0F}"/>
                  </a:ext>
                </a:extLst>
              </p:cNvPr>
              <p:cNvSpPr txBox="1"/>
              <p:nvPr/>
            </p:nvSpPr>
            <p:spPr>
              <a:xfrm>
                <a:off x="5496636" y="3431444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66BC52-450F-4EEB-8D1E-CD443A2AD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36" y="3431444"/>
                <a:ext cx="428724" cy="369332"/>
              </a:xfrm>
              <a:prstGeom prst="rect">
                <a:avLst/>
              </a:prstGeom>
              <a:blipFill>
                <a:blip r:embed="rId1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97188C-81DB-428D-A3C8-0F0AA8508E69}"/>
                  </a:ext>
                </a:extLst>
              </p:cNvPr>
              <p:cNvSpPr txBox="1"/>
              <p:nvPr/>
            </p:nvSpPr>
            <p:spPr>
              <a:xfrm>
                <a:off x="6892440" y="3436742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97188C-81DB-428D-A3C8-0F0AA850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40" y="3436742"/>
                <a:ext cx="428724" cy="369332"/>
              </a:xfrm>
              <a:prstGeom prst="rect">
                <a:avLst/>
              </a:prstGeom>
              <a:blipFill>
                <a:blip r:embed="rId1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B1AA91C-3DEB-430A-87C4-1053AA16C705}"/>
              </a:ext>
            </a:extLst>
          </p:cNvPr>
          <p:cNvCxnSpPr>
            <a:cxnSpLocks/>
          </p:cNvCxnSpPr>
          <p:nvPr/>
        </p:nvCxnSpPr>
        <p:spPr>
          <a:xfrm flipV="1">
            <a:off x="1653881" y="2286136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DC0B5CC-7BB3-4398-B43C-DEE4D631E9CC}"/>
              </a:ext>
            </a:extLst>
          </p:cNvPr>
          <p:cNvCxnSpPr>
            <a:cxnSpLocks/>
          </p:cNvCxnSpPr>
          <p:nvPr/>
        </p:nvCxnSpPr>
        <p:spPr>
          <a:xfrm flipV="1">
            <a:off x="3125693" y="2323666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7DD4767-BEC9-4303-8DB6-68BA4F4A5B7C}"/>
              </a:ext>
            </a:extLst>
          </p:cNvPr>
          <p:cNvCxnSpPr>
            <a:cxnSpLocks/>
          </p:cNvCxnSpPr>
          <p:nvPr/>
        </p:nvCxnSpPr>
        <p:spPr>
          <a:xfrm flipV="1">
            <a:off x="4345782" y="2295859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FBAE0-C790-4293-9729-6A805DB67D6E}"/>
              </a:ext>
            </a:extLst>
          </p:cNvPr>
          <p:cNvCxnSpPr>
            <a:cxnSpLocks/>
          </p:cNvCxnSpPr>
          <p:nvPr/>
        </p:nvCxnSpPr>
        <p:spPr>
          <a:xfrm flipV="1">
            <a:off x="5557330" y="2312272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A35D09D-6A0E-4D62-A6AF-523D97DCBCBD}"/>
              </a:ext>
            </a:extLst>
          </p:cNvPr>
          <p:cNvCxnSpPr>
            <a:cxnSpLocks/>
          </p:cNvCxnSpPr>
          <p:nvPr/>
        </p:nvCxnSpPr>
        <p:spPr>
          <a:xfrm flipV="1">
            <a:off x="6659297" y="2292859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0012771-8CB4-4753-BA83-E54E6C112B1B}"/>
              </a:ext>
            </a:extLst>
          </p:cNvPr>
          <p:cNvCxnSpPr>
            <a:cxnSpLocks/>
          </p:cNvCxnSpPr>
          <p:nvPr/>
        </p:nvCxnSpPr>
        <p:spPr>
          <a:xfrm flipV="1">
            <a:off x="1622996" y="5445224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16580C6-3E51-4FF1-A0CA-E1B8CCA2395A}"/>
              </a:ext>
            </a:extLst>
          </p:cNvPr>
          <p:cNvCxnSpPr>
            <a:cxnSpLocks/>
          </p:cNvCxnSpPr>
          <p:nvPr/>
        </p:nvCxnSpPr>
        <p:spPr>
          <a:xfrm flipV="1">
            <a:off x="2975968" y="5445224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FB6AB1D-57F6-45B8-B12D-3630D586B92C}"/>
              </a:ext>
            </a:extLst>
          </p:cNvPr>
          <p:cNvCxnSpPr>
            <a:cxnSpLocks/>
          </p:cNvCxnSpPr>
          <p:nvPr/>
        </p:nvCxnSpPr>
        <p:spPr>
          <a:xfrm flipV="1">
            <a:off x="4345782" y="5433965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D9F4B79-47BA-4486-A116-BF6BD6A8F8CA}"/>
              </a:ext>
            </a:extLst>
          </p:cNvPr>
          <p:cNvCxnSpPr>
            <a:cxnSpLocks/>
          </p:cNvCxnSpPr>
          <p:nvPr/>
        </p:nvCxnSpPr>
        <p:spPr>
          <a:xfrm flipV="1">
            <a:off x="5735767" y="5433965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5842B0-0DF1-4F11-96F0-AE4E5A554F18}"/>
              </a:ext>
            </a:extLst>
          </p:cNvPr>
          <p:cNvCxnSpPr>
            <a:cxnSpLocks/>
          </p:cNvCxnSpPr>
          <p:nvPr/>
        </p:nvCxnSpPr>
        <p:spPr>
          <a:xfrm flipV="1">
            <a:off x="7106802" y="5404581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7519BC-8B07-4707-B209-0A5278D789D4}"/>
                  </a:ext>
                </a:extLst>
              </p:cNvPr>
              <p:cNvSpPr txBox="1"/>
              <p:nvPr/>
            </p:nvSpPr>
            <p:spPr>
              <a:xfrm>
                <a:off x="1439693" y="5785615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7519BC-8B07-4707-B209-0A5278D7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93" y="5785615"/>
                <a:ext cx="428724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3D6FCAA-D2F1-4C07-8365-587C100C985F}"/>
                  </a:ext>
                </a:extLst>
              </p:cNvPr>
              <p:cNvSpPr txBox="1"/>
              <p:nvPr/>
            </p:nvSpPr>
            <p:spPr>
              <a:xfrm>
                <a:off x="2777771" y="5790422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3D6FCAA-D2F1-4C07-8365-587C100C9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771" y="5790422"/>
                <a:ext cx="428724" cy="369332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A7C4E5-D99E-4FB8-B585-C33EEA1567D3}"/>
                  </a:ext>
                </a:extLst>
              </p:cNvPr>
              <p:cNvSpPr txBox="1"/>
              <p:nvPr/>
            </p:nvSpPr>
            <p:spPr>
              <a:xfrm>
                <a:off x="4151591" y="5785615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A7C4E5-D99E-4FB8-B585-C33EEA156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91" y="5785615"/>
                <a:ext cx="428724" cy="369332"/>
              </a:xfrm>
              <a:prstGeom prst="rect">
                <a:avLst/>
              </a:prstGeom>
              <a:blipFill>
                <a:blip r:embed="rId2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780524-85BB-46AA-B985-867D4A8EAAB6}"/>
                  </a:ext>
                </a:extLst>
              </p:cNvPr>
              <p:cNvSpPr txBox="1"/>
              <p:nvPr/>
            </p:nvSpPr>
            <p:spPr>
              <a:xfrm>
                <a:off x="5518194" y="5784017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780524-85BB-46AA-B985-867D4A8EA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94" y="5784017"/>
                <a:ext cx="428724" cy="369332"/>
              </a:xfrm>
              <a:prstGeom prst="rect">
                <a:avLst/>
              </a:prstGeom>
              <a:blipFill>
                <a:blip r:embed="rId2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4A1F3A8-181E-49C0-9246-381FE563D7FE}"/>
                  </a:ext>
                </a:extLst>
              </p:cNvPr>
              <p:cNvSpPr txBox="1"/>
              <p:nvPr/>
            </p:nvSpPr>
            <p:spPr>
              <a:xfrm>
                <a:off x="6892440" y="5769506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4A1F3A8-181E-49C0-9246-381FE563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40" y="5769506"/>
                <a:ext cx="428724" cy="369332"/>
              </a:xfrm>
              <a:prstGeom prst="rect">
                <a:avLst/>
              </a:prstGeom>
              <a:blipFill>
                <a:blip r:embed="rId2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291D30-7D7F-437C-A504-07759BDDB17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03792" y="3836824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87BFD30-D6A8-42A3-A118-FED0C242A93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1856" y="3836824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1BDDA20-AC43-41E7-A67D-9EF3DFF57A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36684" y="3836824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E8DB53E-8DEB-4FF6-8D06-E37383A5FC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01512" y="3836823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4D7E6AA-0FE6-499D-8D46-CA4068965D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03792" y="4525544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41ADD4-F3A4-44FE-974E-1430337D71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71856" y="4525544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CCC94EC-F0A8-4E7F-8E33-FAFEA3B52A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36684" y="4525544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CAC7FF2-F645-42FC-BB0D-5AC8882560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01512" y="4525543"/>
            <a:ext cx="0" cy="79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8902E40-0D1A-48E4-BF71-A4BEE6E631FA}"/>
              </a:ext>
            </a:extLst>
          </p:cNvPr>
          <p:cNvCxnSpPr>
            <a:cxnSpLocks/>
          </p:cNvCxnSpPr>
          <p:nvPr/>
        </p:nvCxnSpPr>
        <p:spPr>
          <a:xfrm flipV="1">
            <a:off x="4355976" y="3245165"/>
            <a:ext cx="0" cy="216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CF5681A-5EF7-4EB0-953C-3A0FFA31E0A0}"/>
              </a:ext>
            </a:extLst>
          </p:cNvPr>
          <p:cNvCxnSpPr>
            <a:cxnSpLocks/>
          </p:cNvCxnSpPr>
          <p:nvPr/>
        </p:nvCxnSpPr>
        <p:spPr>
          <a:xfrm flipV="1">
            <a:off x="1771074" y="2996250"/>
            <a:ext cx="2222821" cy="5425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07CC2E-4AD2-4AD7-9A70-D227237A4C45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201462" y="3182490"/>
            <a:ext cx="936047" cy="42897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F7AF9D5-435D-4EB2-A063-DE12AB2E14B5}"/>
              </a:ext>
            </a:extLst>
          </p:cNvPr>
          <p:cNvCxnSpPr>
            <a:cxnSpLocks/>
          </p:cNvCxnSpPr>
          <p:nvPr/>
        </p:nvCxnSpPr>
        <p:spPr>
          <a:xfrm flipH="1" flipV="1">
            <a:off x="4640684" y="2981579"/>
            <a:ext cx="2251757" cy="5234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8ABA431-3CBA-4436-B925-27CEF084B128}"/>
              </a:ext>
            </a:extLst>
          </p:cNvPr>
          <p:cNvCxnSpPr>
            <a:cxnSpLocks/>
          </p:cNvCxnSpPr>
          <p:nvPr/>
        </p:nvCxnSpPr>
        <p:spPr>
          <a:xfrm flipH="1" flipV="1">
            <a:off x="4580315" y="3171458"/>
            <a:ext cx="936047" cy="42897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CB58914-BD19-4C85-BE10-AB8D416E2EA5}"/>
              </a:ext>
            </a:extLst>
          </p:cNvPr>
          <p:cNvCxnSpPr>
            <a:cxnSpLocks/>
          </p:cNvCxnSpPr>
          <p:nvPr/>
        </p:nvCxnSpPr>
        <p:spPr>
          <a:xfrm flipV="1">
            <a:off x="1652851" y="1454032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EB4B4DB-80B1-4603-89BD-F7071FABC76D}"/>
              </a:ext>
            </a:extLst>
          </p:cNvPr>
          <p:cNvCxnSpPr>
            <a:cxnSpLocks/>
          </p:cNvCxnSpPr>
          <p:nvPr/>
        </p:nvCxnSpPr>
        <p:spPr>
          <a:xfrm flipV="1">
            <a:off x="3124663" y="1491562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F386A79-0F9E-4C38-8AF0-3743BDBA6107}"/>
              </a:ext>
            </a:extLst>
          </p:cNvPr>
          <p:cNvCxnSpPr>
            <a:cxnSpLocks/>
          </p:cNvCxnSpPr>
          <p:nvPr/>
        </p:nvCxnSpPr>
        <p:spPr>
          <a:xfrm flipV="1">
            <a:off x="4344752" y="1463755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26FBC59-0BF3-4CA5-BCB9-4FA4EC62AB74}"/>
              </a:ext>
            </a:extLst>
          </p:cNvPr>
          <p:cNvCxnSpPr>
            <a:cxnSpLocks/>
          </p:cNvCxnSpPr>
          <p:nvPr/>
        </p:nvCxnSpPr>
        <p:spPr>
          <a:xfrm flipV="1">
            <a:off x="5556300" y="1480168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776DFA5-C6DA-4FC9-B505-D4C9D4344949}"/>
              </a:ext>
            </a:extLst>
          </p:cNvPr>
          <p:cNvCxnSpPr>
            <a:cxnSpLocks/>
          </p:cNvCxnSpPr>
          <p:nvPr/>
        </p:nvCxnSpPr>
        <p:spPr>
          <a:xfrm flipV="1">
            <a:off x="6658267" y="1460755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22B150-9080-498C-A841-D34372785E62}"/>
                  </a:ext>
                </a:extLst>
              </p:cNvPr>
              <p:cNvSpPr txBox="1"/>
              <p:nvPr/>
            </p:nvSpPr>
            <p:spPr>
              <a:xfrm>
                <a:off x="1415282" y="4056424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22B150-9080-498C-A841-D34372785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82" y="4056424"/>
                <a:ext cx="428724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76C03-976D-4B3C-8FCD-B96C16DBCE10}"/>
                  </a:ext>
                </a:extLst>
              </p:cNvPr>
              <p:cNvSpPr txBox="1"/>
              <p:nvPr/>
            </p:nvSpPr>
            <p:spPr>
              <a:xfrm>
                <a:off x="1415282" y="4766147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76C03-976D-4B3C-8FCD-B96C16DB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82" y="4766147"/>
                <a:ext cx="428724" cy="369332"/>
              </a:xfrm>
              <a:prstGeom prst="rect">
                <a:avLst/>
              </a:prstGeom>
              <a:blipFill>
                <a:blip r:embed="rId2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C57555-A80B-4020-8A70-88A90008A0E8}"/>
                  </a:ext>
                </a:extLst>
              </p:cNvPr>
              <p:cNvSpPr txBox="1"/>
              <p:nvPr/>
            </p:nvSpPr>
            <p:spPr>
              <a:xfrm>
                <a:off x="2781772" y="4056424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4C57555-A80B-4020-8A70-88A90008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2" y="4056424"/>
                <a:ext cx="428724" cy="369332"/>
              </a:xfrm>
              <a:prstGeom prst="rect">
                <a:avLst/>
              </a:prstGeom>
              <a:blipFill>
                <a:blip r:embed="rId2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04222BC-1F05-493E-8A8A-460AA2CE29A6}"/>
                  </a:ext>
                </a:extLst>
              </p:cNvPr>
              <p:cNvSpPr txBox="1"/>
              <p:nvPr/>
            </p:nvSpPr>
            <p:spPr>
              <a:xfrm>
                <a:off x="2770087" y="4736877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04222BC-1F05-493E-8A8A-460AA2CE2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4736877"/>
                <a:ext cx="428724" cy="369332"/>
              </a:xfrm>
              <a:prstGeom prst="rect">
                <a:avLst/>
              </a:prstGeom>
              <a:blipFill>
                <a:blip r:embed="rId2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421C82-B0D0-415B-B3BD-FEEAFE155644}"/>
                  </a:ext>
                </a:extLst>
              </p:cNvPr>
              <p:cNvSpPr txBox="1"/>
              <p:nvPr/>
            </p:nvSpPr>
            <p:spPr>
              <a:xfrm>
                <a:off x="4140397" y="4069001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421C82-B0D0-415B-B3BD-FEEAFE155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97" y="4069001"/>
                <a:ext cx="428724" cy="369332"/>
              </a:xfrm>
              <a:prstGeom prst="rect">
                <a:avLst/>
              </a:prstGeom>
              <a:blipFill>
                <a:blip r:embed="rId2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B8600BB-B058-413E-9915-43A148B712CA}"/>
                  </a:ext>
                </a:extLst>
              </p:cNvPr>
              <p:cNvSpPr txBox="1"/>
              <p:nvPr/>
            </p:nvSpPr>
            <p:spPr>
              <a:xfrm>
                <a:off x="4127546" y="4765933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B8600BB-B058-413E-9915-43A148B71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46" y="4765933"/>
                <a:ext cx="428724" cy="369332"/>
              </a:xfrm>
              <a:prstGeom prst="rect">
                <a:avLst/>
              </a:prstGeom>
              <a:blipFill>
                <a:blip r:embed="rId2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B943306-5EB3-41E9-B92D-68D036D65721}"/>
                  </a:ext>
                </a:extLst>
              </p:cNvPr>
              <p:cNvSpPr txBox="1"/>
              <p:nvPr/>
            </p:nvSpPr>
            <p:spPr>
              <a:xfrm>
                <a:off x="5498319" y="4078498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B943306-5EB3-41E9-B92D-68D036D65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319" y="4078498"/>
                <a:ext cx="428724" cy="369332"/>
              </a:xfrm>
              <a:prstGeom prst="rect">
                <a:avLst/>
              </a:prstGeom>
              <a:blipFill>
                <a:blip r:embed="rId3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A56CFF-342D-46A5-97B3-AB2EF88F013A}"/>
                  </a:ext>
                </a:extLst>
              </p:cNvPr>
              <p:cNvSpPr txBox="1"/>
              <p:nvPr/>
            </p:nvSpPr>
            <p:spPr>
              <a:xfrm>
                <a:off x="5511428" y="4766431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A56CFF-342D-46A5-97B3-AB2EF88F0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428" y="4766431"/>
                <a:ext cx="428724" cy="369332"/>
              </a:xfrm>
              <a:prstGeom prst="rect">
                <a:avLst/>
              </a:prstGeom>
              <a:blipFill>
                <a:blip r:embed="rId3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5271449-810B-43DD-8C34-FB081D35307D}"/>
                  </a:ext>
                </a:extLst>
              </p:cNvPr>
              <p:cNvSpPr txBox="1"/>
              <p:nvPr/>
            </p:nvSpPr>
            <p:spPr>
              <a:xfrm>
                <a:off x="6875981" y="4073437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5271449-810B-43DD-8C34-FB081D35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81" y="4073437"/>
                <a:ext cx="428724" cy="369332"/>
              </a:xfrm>
              <a:prstGeom prst="rect">
                <a:avLst/>
              </a:prstGeom>
              <a:blipFill>
                <a:blip r:embed="rId3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B1CA9C-9CCF-44CE-BB3B-ED30F3D92A4F}"/>
                  </a:ext>
                </a:extLst>
              </p:cNvPr>
              <p:cNvSpPr txBox="1"/>
              <p:nvPr/>
            </p:nvSpPr>
            <p:spPr>
              <a:xfrm>
                <a:off x="6875981" y="4765933"/>
                <a:ext cx="428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B1CA9C-9CCF-44CE-BB3B-ED30F3D92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81" y="4765933"/>
                <a:ext cx="428724" cy="369332"/>
              </a:xfrm>
              <a:prstGeom prst="rect">
                <a:avLst/>
              </a:prstGeom>
              <a:blipFill>
                <a:blip r:embed="rId3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EE07F2C0-09F1-4BE2-940F-83840E74BF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22996" y="3952498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36439DC-F4F8-42DA-98BA-30E4578F0A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75968" y="3966238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ECCB1981-C9A9-4D2A-A836-BAD57EC2DB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23044" y="3966330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0CF0DCB-048D-4478-839E-FE4C4676B1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10286" y="3966238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EC953C5-B47C-4EF3-9E78-338C8603FF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73870" y="3966329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92A681E-0C5C-41C0-B6C5-FB4846BF85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22997" y="4646849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AF4DBB7-A775-4C75-979E-389EB594D7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75969" y="4660589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2015A4-7244-4F3E-BB90-0FA711B718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23045" y="4660681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625A7C7-C424-421E-9BB8-BBF0C62E40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0287" y="4660589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1625B33-03F2-4512-A122-F1814E8503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3871" y="4660680"/>
            <a:ext cx="0" cy="2520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D1CE44F-23FF-4010-B0D0-4D8B24D1E118}"/>
                  </a:ext>
                </a:extLst>
              </p:cNvPr>
              <p:cNvSpPr txBox="1"/>
              <p:nvPr/>
            </p:nvSpPr>
            <p:spPr>
              <a:xfrm>
                <a:off x="2413194" y="2912906"/>
                <a:ext cx="42872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1600" b="1"/>
                            <m:t>α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D1CE44F-23FF-4010-B0D0-4D8B24D1E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94" y="2912906"/>
                <a:ext cx="428724" cy="349326"/>
              </a:xfrm>
              <a:prstGeom prst="rect">
                <a:avLst/>
              </a:prstGeom>
              <a:blipFill>
                <a:blip r:embed="rId34"/>
                <a:stretch>
                  <a:fillRect r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558E970-3FDB-42E3-BBD2-9DE9DB13ACDD}"/>
                  </a:ext>
                </a:extLst>
              </p:cNvPr>
              <p:cNvSpPr txBox="1"/>
              <p:nvPr/>
            </p:nvSpPr>
            <p:spPr>
              <a:xfrm>
                <a:off x="3013178" y="3132540"/>
                <a:ext cx="42872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1600" b="1"/>
                            <m:t>α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558E970-3FDB-42E3-BBD2-9DE9DB13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178" y="3132540"/>
                <a:ext cx="428724" cy="349326"/>
              </a:xfrm>
              <a:prstGeom prst="rect">
                <a:avLst/>
              </a:prstGeom>
              <a:blipFill>
                <a:blip r:embed="rId35"/>
                <a:stretch>
                  <a:fillRect r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ED52ED6-8992-4E5F-B7E7-3A3A4125DE1C}"/>
                  </a:ext>
                </a:extLst>
              </p:cNvPr>
              <p:cNvSpPr txBox="1"/>
              <p:nvPr/>
            </p:nvSpPr>
            <p:spPr>
              <a:xfrm>
                <a:off x="4443566" y="3275133"/>
                <a:ext cx="42872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1600" b="1"/>
                            <m:t>α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ED52ED6-8992-4E5F-B7E7-3A3A4125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566" y="3275133"/>
                <a:ext cx="428724" cy="349326"/>
              </a:xfrm>
              <a:prstGeom prst="rect">
                <a:avLst/>
              </a:prstGeom>
              <a:blipFill>
                <a:blip r:embed="rId36"/>
                <a:stretch>
                  <a:fillRect r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9736F56-B8EC-4C8C-A05B-39F85F8EE98A}"/>
                  </a:ext>
                </a:extLst>
              </p:cNvPr>
              <p:cNvSpPr txBox="1"/>
              <p:nvPr/>
            </p:nvSpPr>
            <p:spPr>
              <a:xfrm>
                <a:off x="5154409" y="3146649"/>
                <a:ext cx="42872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1600" b="1"/>
                            <m:t>α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9736F56-B8EC-4C8C-A05B-39F85F8E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409" y="3146649"/>
                <a:ext cx="428724" cy="349326"/>
              </a:xfrm>
              <a:prstGeom prst="rect">
                <a:avLst/>
              </a:prstGeom>
              <a:blipFill>
                <a:blip r:embed="rId37"/>
                <a:stretch>
                  <a:fillRect r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C9684A5-D944-448F-9F6F-552BF0A5244D}"/>
                  </a:ext>
                </a:extLst>
              </p:cNvPr>
              <p:cNvSpPr txBox="1"/>
              <p:nvPr/>
            </p:nvSpPr>
            <p:spPr>
              <a:xfrm>
                <a:off x="5836286" y="2910981"/>
                <a:ext cx="42872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ko-KR" sz="1600" b="1"/>
                            <m:t>α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C9684A5-D944-448F-9F6F-552BF0A5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86" y="2910981"/>
                <a:ext cx="428724" cy="349326"/>
              </a:xfrm>
              <a:prstGeom prst="rect">
                <a:avLst/>
              </a:prstGeom>
              <a:blipFill>
                <a:blip r:embed="rId38"/>
                <a:stretch>
                  <a:fillRect r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6E90264-FB35-4107-B263-ED4E745E647F}"/>
              </a:ext>
            </a:extLst>
          </p:cNvPr>
          <p:cNvCxnSpPr>
            <a:cxnSpLocks/>
          </p:cNvCxnSpPr>
          <p:nvPr/>
        </p:nvCxnSpPr>
        <p:spPr>
          <a:xfrm>
            <a:off x="5805360" y="1499610"/>
            <a:ext cx="742268" cy="109056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AA80BCC-5B10-435D-B627-DFE166F36CB8}"/>
              </a:ext>
            </a:extLst>
          </p:cNvPr>
          <p:cNvCxnSpPr>
            <a:cxnSpLocks/>
          </p:cNvCxnSpPr>
          <p:nvPr/>
        </p:nvCxnSpPr>
        <p:spPr>
          <a:xfrm>
            <a:off x="1989174" y="2035218"/>
            <a:ext cx="87756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36CF7C52-16A9-4AD9-92B3-47CEC2D90951}"/>
              </a:ext>
            </a:extLst>
          </p:cNvPr>
          <p:cNvCxnSpPr>
            <a:cxnSpLocks/>
          </p:cNvCxnSpPr>
          <p:nvPr/>
        </p:nvCxnSpPr>
        <p:spPr>
          <a:xfrm>
            <a:off x="4563468" y="1557311"/>
            <a:ext cx="742268" cy="109056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5B939D8-4410-4ACB-B277-CD1F224C9E5D}"/>
              </a:ext>
            </a:extLst>
          </p:cNvPr>
          <p:cNvCxnSpPr>
            <a:cxnSpLocks/>
          </p:cNvCxnSpPr>
          <p:nvPr/>
        </p:nvCxnSpPr>
        <p:spPr>
          <a:xfrm>
            <a:off x="3314479" y="1538563"/>
            <a:ext cx="742268" cy="109056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D689E834-AB43-4489-9B74-CE71B866B89A}"/>
              </a:ext>
            </a:extLst>
          </p:cNvPr>
          <p:cNvCxnSpPr>
            <a:cxnSpLocks/>
          </p:cNvCxnSpPr>
          <p:nvPr/>
        </p:nvCxnSpPr>
        <p:spPr>
          <a:xfrm>
            <a:off x="1989174" y="1505465"/>
            <a:ext cx="742268" cy="109056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E2F9BB8-4000-4CF5-89B6-87FB101090A8}"/>
              </a:ext>
            </a:extLst>
          </p:cNvPr>
          <p:cNvCxnSpPr>
            <a:cxnSpLocks/>
          </p:cNvCxnSpPr>
          <p:nvPr/>
        </p:nvCxnSpPr>
        <p:spPr>
          <a:xfrm>
            <a:off x="3419872" y="2035218"/>
            <a:ext cx="6424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34F8DEA-4EF6-4825-B0CE-99E704DA0683}"/>
              </a:ext>
            </a:extLst>
          </p:cNvPr>
          <p:cNvCxnSpPr>
            <a:cxnSpLocks/>
          </p:cNvCxnSpPr>
          <p:nvPr/>
        </p:nvCxnSpPr>
        <p:spPr>
          <a:xfrm>
            <a:off x="4597901" y="2010859"/>
            <a:ext cx="68753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FA706EA-5CA7-4D9A-8C57-6FCCFAB88D1A}"/>
              </a:ext>
            </a:extLst>
          </p:cNvPr>
          <p:cNvCxnSpPr>
            <a:cxnSpLocks/>
          </p:cNvCxnSpPr>
          <p:nvPr/>
        </p:nvCxnSpPr>
        <p:spPr>
          <a:xfrm>
            <a:off x="5836286" y="2007411"/>
            <a:ext cx="53591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0A8CF47-7247-4465-8A09-FF9B4D07771A}"/>
                  </a:ext>
                </a:extLst>
              </p:cNvPr>
              <p:cNvSpPr txBox="1"/>
              <p:nvPr/>
            </p:nvSpPr>
            <p:spPr>
              <a:xfrm>
                <a:off x="4641465" y="2560802"/>
                <a:ext cx="42872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ko-KR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0A8CF47-7247-4465-8A09-FF9B4D077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465" y="2560802"/>
                <a:ext cx="428724" cy="34932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10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11FCFFF-5051-4E7B-8DD3-4136D932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23" y="2240845"/>
            <a:ext cx="648072" cy="637702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FC8CF3-A063-44F3-852C-D61CAD55C4D8}"/>
              </a:ext>
            </a:extLst>
          </p:cNvPr>
          <p:cNvSpPr/>
          <p:nvPr/>
        </p:nvSpPr>
        <p:spPr bwMode="auto">
          <a:xfrm>
            <a:off x="4067944" y="3825465"/>
            <a:ext cx="4392488" cy="148448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Attention</a:t>
            </a:r>
            <a:r>
              <a:rPr kumimoji="1" lang="ko-KR" altLang="en-US" dirty="0"/>
              <a:t> 기초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39A-4FB8-4045-B78D-B390CC670A4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F8319B-6F85-4307-8C37-F7149C3B93B2}"/>
                  </a:ext>
                </a:extLst>
              </p:cNvPr>
              <p:cNvSpPr txBox="1"/>
              <p:nvPr/>
            </p:nvSpPr>
            <p:spPr>
              <a:xfrm>
                <a:off x="122664" y="4667215"/>
                <a:ext cx="3345210" cy="1042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80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28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F8319B-6F85-4307-8C37-F7149C3B9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4" y="4667215"/>
                <a:ext cx="3345210" cy="1042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8591213-3093-4BC0-8632-96F85A476DD0}"/>
                  </a:ext>
                </a:extLst>
              </p:cNvPr>
              <p:cNvSpPr/>
              <p:nvPr/>
            </p:nvSpPr>
            <p:spPr>
              <a:xfrm>
                <a:off x="2203134" y="3235368"/>
                <a:ext cx="677172" cy="393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8591213-3093-4BC0-8632-96F85A476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134" y="3235368"/>
                <a:ext cx="677172" cy="393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F7A147B-149C-4A58-A267-F6268A93BFB7}"/>
                  </a:ext>
                </a:extLst>
              </p:cNvPr>
              <p:cNvSpPr/>
              <p:nvPr/>
            </p:nvSpPr>
            <p:spPr>
              <a:xfrm>
                <a:off x="2008331" y="3757584"/>
                <a:ext cx="554062" cy="372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F7A147B-149C-4A58-A267-F6268A93B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331" y="3757584"/>
                <a:ext cx="554062" cy="372538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79B73DC-478F-4454-8CB1-49B133E70034}"/>
                  </a:ext>
                </a:extLst>
              </p:cNvPr>
              <p:cNvSpPr/>
              <p:nvPr/>
            </p:nvSpPr>
            <p:spPr bwMode="auto">
              <a:xfrm>
                <a:off x="550627" y="860680"/>
                <a:ext cx="648072" cy="64807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6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79B73DC-478F-4454-8CB1-49B133E70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627" y="860680"/>
                <a:ext cx="648072" cy="648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489D9EF-0AB5-47E0-AAF9-88B9277BC86C}"/>
                  </a:ext>
                </a:extLst>
              </p:cNvPr>
              <p:cNvSpPr/>
              <p:nvPr/>
            </p:nvSpPr>
            <p:spPr bwMode="auto">
              <a:xfrm>
                <a:off x="1961326" y="860680"/>
                <a:ext cx="648072" cy="64807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489D9EF-0AB5-47E0-AAF9-88B9277BC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1326" y="860680"/>
                <a:ext cx="648072" cy="6480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0645086-99CF-4B51-A2D1-F1C47348AEDC}"/>
                  </a:ext>
                </a:extLst>
              </p:cNvPr>
              <p:cNvSpPr/>
              <p:nvPr/>
            </p:nvSpPr>
            <p:spPr>
              <a:xfrm>
                <a:off x="2041519" y="1957918"/>
                <a:ext cx="4785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0645086-99CF-4B51-A2D1-F1C47348A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19" y="1957918"/>
                <a:ext cx="47852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1C929C-216B-4897-BA6B-5D7192DD2336}"/>
                  </a:ext>
                </a:extLst>
              </p:cNvPr>
              <p:cNvSpPr txBox="1"/>
              <p:nvPr/>
            </p:nvSpPr>
            <p:spPr>
              <a:xfrm>
                <a:off x="4283968" y="1173716"/>
                <a:ext cx="3649533" cy="18614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i="1" dirty="0">
                    <a:latin typeface="Cambria Math" panose="02040503050406030204" pitchFamily="18" charset="0"/>
                  </a:rPr>
                  <a:t>context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𝑎𝑚𝑜𝑢𝑛𝑡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𝑠h𝑜𝑢𝑙𝑑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𝑝𝑎𝑦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altLang="ko-KR" sz="16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1C929C-216B-4897-BA6B-5D7192DD2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173716"/>
                <a:ext cx="3649533" cy="1861407"/>
              </a:xfrm>
              <a:prstGeom prst="rect">
                <a:avLst/>
              </a:prstGeom>
              <a:blipFill>
                <a:blip r:embed="rId10"/>
                <a:stretch>
                  <a:fillRect t="-3934" b="-2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1486273-ADB1-4EAF-BD62-3DC2793973DC}"/>
              </a:ext>
            </a:extLst>
          </p:cNvPr>
          <p:cNvSpPr txBox="1"/>
          <p:nvPr/>
        </p:nvSpPr>
        <p:spPr>
          <a:xfrm>
            <a:off x="2994727" y="5466421"/>
            <a:ext cx="6149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i="1" dirty="0">
                <a:latin typeface="Cambria Math" panose="02040503050406030204" pitchFamily="18" charset="0"/>
              </a:rPr>
              <a:t>Score how well the Inputs  around</a:t>
            </a:r>
          </a:p>
          <a:p>
            <a:pPr algn="ctr"/>
            <a:r>
              <a:rPr lang="en-US" altLang="ko-KR" sz="1600" i="1" dirty="0" err="1">
                <a:latin typeface="Cambria Math" panose="02040503050406030204" pitchFamily="18" charset="0"/>
              </a:rPr>
              <a:t>positon</a:t>
            </a:r>
            <a:r>
              <a:rPr lang="en-US" altLang="ko-KR" sz="1600" i="1" dirty="0">
                <a:latin typeface="Cambria Math" panose="02040503050406030204" pitchFamily="18" charset="0"/>
              </a:rPr>
              <a:t> and the output at position t match</a:t>
            </a:r>
            <a:endParaRPr lang="en-US" altLang="ko-KR" sz="1600" b="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1C01F0-E662-4001-B844-B624609412C4}"/>
              </a:ext>
            </a:extLst>
          </p:cNvPr>
          <p:cNvSpPr/>
          <p:nvPr/>
        </p:nvSpPr>
        <p:spPr bwMode="auto">
          <a:xfrm>
            <a:off x="5845958" y="4082781"/>
            <a:ext cx="836460" cy="9967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i="1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FF</a:t>
            </a:r>
            <a:r>
              <a:rPr lang="ko-KR" altLang="en-US" i="1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endParaRPr lang="en-US" altLang="ko-KR" i="1" dirty="0">
              <a:ln w="0"/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altLang="ko-KR" i="1" dirty="0">
                <a:ln w="0"/>
                <a:solidFill>
                  <a:schemeClr val="tx1"/>
                </a:solidFill>
                <a:latin typeface="Cambria Math" panose="02040503050406030204" pitchFamily="18" charset="0"/>
              </a:rPr>
              <a:t>net</a:t>
            </a:r>
            <a:endParaRPr lang="ko-KR" altLang="en-US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D345C46-30D9-48C3-8659-0A706000B2BD}"/>
                  </a:ext>
                </a:extLst>
              </p:cNvPr>
              <p:cNvSpPr/>
              <p:nvPr/>
            </p:nvSpPr>
            <p:spPr>
              <a:xfrm>
                <a:off x="4366630" y="3990884"/>
                <a:ext cx="8900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D345C46-30D9-48C3-8659-0A706000B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30" y="3990884"/>
                <a:ext cx="890052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351E7F-4A25-48F1-BB41-50BEF7400FE1}"/>
              </a:ext>
            </a:extLst>
          </p:cNvPr>
          <p:cNvSpPr txBox="1"/>
          <p:nvPr/>
        </p:nvSpPr>
        <p:spPr>
          <a:xfrm>
            <a:off x="5240406" y="3684206"/>
            <a:ext cx="204756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i="1" dirty="0">
                <a:latin typeface="Cambria Math" panose="02040503050406030204" pitchFamily="18" charset="0"/>
              </a:rPr>
              <a:t>Alignment Model</a:t>
            </a:r>
            <a:endParaRPr lang="en-US" altLang="ko-KR" sz="2000" b="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7B165-BCD4-4C30-B854-139331F315B5}"/>
              </a:ext>
            </a:extLst>
          </p:cNvPr>
          <p:cNvCxnSpPr>
            <a:cxnSpLocks/>
          </p:cNvCxnSpPr>
          <p:nvPr/>
        </p:nvCxnSpPr>
        <p:spPr>
          <a:xfrm flipV="1">
            <a:off x="455484" y="2687522"/>
            <a:ext cx="1484699" cy="79208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B14A5BA-FDC6-4C6C-8CF2-F511865BCB82}"/>
              </a:ext>
            </a:extLst>
          </p:cNvPr>
          <p:cNvCxnSpPr>
            <a:cxnSpLocks/>
          </p:cNvCxnSpPr>
          <p:nvPr/>
        </p:nvCxnSpPr>
        <p:spPr>
          <a:xfrm flipV="1">
            <a:off x="1314493" y="2839923"/>
            <a:ext cx="778090" cy="90617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BF622A5-4F4C-46B3-AED8-143A06FB2D1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85362" y="2910685"/>
            <a:ext cx="0" cy="84689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57B3ABA-E18B-40E3-91A4-A904B6976509}"/>
              </a:ext>
            </a:extLst>
          </p:cNvPr>
          <p:cNvCxnSpPr>
            <a:cxnSpLocks/>
          </p:cNvCxnSpPr>
          <p:nvPr/>
        </p:nvCxnSpPr>
        <p:spPr>
          <a:xfrm flipH="1" flipV="1">
            <a:off x="2478143" y="2839923"/>
            <a:ext cx="759238" cy="91766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31244B6-2A27-42AF-8471-38488A7B6D70}"/>
              </a:ext>
            </a:extLst>
          </p:cNvPr>
          <p:cNvCxnSpPr>
            <a:cxnSpLocks/>
          </p:cNvCxnSpPr>
          <p:nvPr/>
        </p:nvCxnSpPr>
        <p:spPr>
          <a:xfrm flipH="1" flipV="1">
            <a:off x="2653831" y="2700093"/>
            <a:ext cx="1572282" cy="67101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BBB23FF-4B8C-4CE3-BD13-3497CCA87DD6}"/>
              </a:ext>
            </a:extLst>
          </p:cNvPr>
          <p:cNvCxnSpPr>
            <a:cxnSpLocks/>
          </p:cNvCxnSpPr>
          <p:nvPr/>
        </p:nvCxnSpPr>
        <p:spPr>
          <a:xfrm flipV="1">
            <a:off x="2281807" y="1548405"/>
            <a:ext cx="4578" cy="43681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2E36113-9CB4-426D-BE1D-7F1C2D4519AC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198699" y="1184716"/>
            <a:ext cx="76262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574E014-BD18-44FD-86AB-E96C7D9D9B7F}"/>
                  </a:ext>
                </a:extLst>
              </p:cNvPr>
              <p:cNvSpPr/>
              <p:nvPr/>
            </p:nvSpPr>
            <p:spPr>
              <a:xfrm>
                <a:off x="4382420" y="4596565"/>
                <a:ext cx="678326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574E014-BD18-44FD-86AB-E96C7D9D9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420" y="4596565"/>
                <a:ext cx="678326" cy="466090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B92E9D7-1A98-4F4E-A082-7ABC918C2874}"/>
                  </a:ext>
                </a:extLst>
              </p:cNvPr>
              <p:cNvSpPr/>
              <p:nvPr/>
            </p:nvSpPr>
            <p:spPr>
              <a:xfrm>
                <a:off x="7467630" y="4311076"/>
                <a:ext cx="841449" cy="494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B92E9D7-1A98-4F4E-A082-7ABC918C2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30" y="4311076"/>
                <a:ext cx="841449" cy="4944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08798FA-1EE2-4912-875F-5B0CF97140C2}"/>
              </a:ext>
            </a:extLst>
          </p:cNvPr>
          <p:cNvCxnSpPr>
            <a:cxnSpLocks/>
          </p:cNvCxnSpPr>
          <p:nvPr/>
        </p:nvCxnSpPr>
        <p:spPr>
          <a:xfrm flipH="1">
            <a:off x="5086710" y="4311076"/>
            <a:ext cx="67403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2936F8E-C89D-4BC6-90FF-007322A92575}"/>
              </a:ext>
            </a:extLst>
          </p:cNvPr>
          <p:cNvCxnSpPr>
            <a:cxnSpLocks/>
          </p:cNvCxnSpPr>
          <p:nvPr/>
        </p:nvCxnSpPr>
        <p:spPr>
          <a:xfrm flipH="1">
            <a:off x="5086710" y="4884597"/>
            <a:ext cx="67403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A1E8B50-8B30-408B-9390-E3E6181E9BAC}"/>
              </a:ext>
            </a:extLst>
          </p:cNvPr>
          <p:cNvCxnSpPr>
            <a:cxnSpLocks/>
          </p:cNvCxnSpPr>
          <p:nvPr/>
        </p:nvCxnSpPr>
        <p:spPr>
          <a:xfrm flipH="1">
            <a:off x="6793594" y="4567707"/>
            <a:ext cx="67403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Attention</a:t>
            </a:r>
            <a:r>
              <a:rPr kumimoji="1" lang="ko-KR" altLang="en-US" dirty="0"/>
              <a:t> 기초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2"/>
              </a:buBlip>
            </a:pPr>
            <a:r>
              <a:rPr lang="en-US" altLang="ko-KR" sz="2000" b="1" dirty="0"/>
              <a:t>The rise of the Transformer : Attention is All </a:t>
            </a:r>
            <a:r>
              <a:rPr lang="en-US" altLang="ko-KR" sz="2000" b="1"/>
              <a:t>You Need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C8416-FE43-4526-9561-8B91FF83D2D2}"/>
              </a:ext>
            </a:extLst>
          </p:cNvPr>
          <p:cNvSpPr txBox="1"/>
          <p:nvPr/>
        </p:nvSpPr>
        <p:spPr>
          <a:xfrm>
            <a:off x="254152" y="6320352"/>
            <a:ext cx="8707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https://beta.packtpub.com/book/data/9781800565791/1/ch01lvl1sec02/the-background-of-the-transformer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991995-3818-4657-8B99-00E5AC96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463" y="956334"/>
            <a:ext cx="4130211" cy="5156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3A87E1-C838-455B-B470-5DEB25ABED6B}"/>
              </a:ext>
            </a:extLst>
          </p:cNvPr>
          <p:cNvSpPr txBox="1"/>
          <p:nvPr/>
        </p:nvSpPr>
        <p:spPr>
          <a:xfrm>
            <a:off x="395536" y="1043004"/>
            <a:ext cx="48116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6D737D"/>
              </a:solidFill>
              <a:effectLst/>
              <a:latin typeface="Arial Narrow" panose="020B060602020203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6D737D"/>
                </a:solidFill>
                <a:effectLst/>
                <a:latin typeface="Arial Narrow" panose="020B0606020202030204" pitchFamily="34" charset="0"/>
              </a:rPr>
              <a:t>The original Transformer model is a stack of 6 layers. The output of layer </a:t>
            </a:r>
            <a:r>
              <a:rPr lang="en-US" altLang="ko-KR" b="0" i="1" dirty="0">
                <a:solidFill>
                  <a:srgbClr val="6D737D"/>
                </a:solidFill>
                <a:effectLst/>
                <a:latin typeface="Arial Narrow" panose="020B0606020202030204" pitchFamily="34" charset="0"/>
              </a:rPr>
              <a:t>l</a:t>
            </a:r>
            <a:r>
              <a:rPr lang="en-US" altLang="ko-KR" b="0" i="0" dirty="0">
                <a:solidFill>
                  <a:srgbClr val="6D737D"/>
                </a:solidFill>
                <a:effectLst/>
                <a:latin typeface="Arial Narrow" panose="020B0606020202030204" pitchFamily="34" charset="0"/>
              </a:rPr>
              <a:t> is the input of layer </a:t>
            </a:r>
            <a:r>
              <a:rPr lang="en-US" altLang="ko-KR" b="0" i="1" dirty="0">
                <a:solidFill>
                  <a:srgbClr val="6D737D"/>
                </a:solidFill>
                <a:effectLst/>
                <a:latin typeface="Arial Narrow" panose="020B0606020202030204" pitchFamily="34" charset="0"/>
              </a:rPr>
              <a:t>l</a:t>
            </a:r>
            <a:r>
              <a:rPr lang="en-US" altLang="ko-KR" b="0" i="0" dirty="0">
                <a:solidFill>
                  <a:srgbClr val="6D737D"/>
                </a:solidFill>
                <a:effectLst/>
                <a:latin typeface="Arial Narrow" panose="020B0606020202030204" pitchFamily="34" charset="0"/>
              </a:rPr>
              <a:t>+1 until the final prediction is reached. There is a 6-layer encoder stack on the left and a 6-layer decoder stack on the right: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39A-4FB8-4045-B78D-B390CC670A4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4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2000" b="1" dirty="0"/>
              <a:t> 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CC7A24-C8C2-45CE-BBDC-4D6540E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89" y="0"/>
            <a:ext cx="2942462" cy="3673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81E6C0-76C5-4AA1-BDA9-D070BE10E71C}"/>
              </a:ext>
            </a:extLst>
          </p:cNvPr>
          <p:cNvSpPr txBox="1"/>
          <p:nvPr/>
        </p:nvSpPr>
        <p:spPr>
          <a:xfrm>
            <a:off x="2864579" y="60642"/>
            <a:ext cx="6282357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D737D"/>
                </a:solidFill>
                <a:latin typeface="Arial Narrow" panose="020B0606020202030204" pitchFamily="34" charset="0"/>
              </a:rPr>
              <a:t>On the left, the inputs enter the encoder side of the Transformer through an attention sub-layer and </a:t>
            </a:r>
            <a:r>
              <a:rPr lang="en-US" altLang="ko-KR" dirty="0" err="1">
                <a:solidFill>
                  <a:srgbClr val="6D737D"/>
                </a:solidFill>
                <a:latin typeface="Arial Narrow" panose="020B0606020202030204" pitchFamily="34" charset="0"/>
              </a:rPr>
              <a:t>FeedForward</a:t>
            </a:r>
            <a:r>
              <a:rPr lang="en-US" altLang="ko-KR" dirty="0">
                <a:solidFill>
                  <a:srgbClr val="6D737D"/>
                </a:solidFill>
                <a:latin typeface="Arial Narrow" panose="020B0606020202030204" pitchFamily="34" charset="0"/>
              </a:rPr>
              <a:t> Network (FFN) sub-layer. </a:t>
            </a:r>
          </a:p>
          <a:p>
            <a:endParaRPr lang="en-US" altLang="ko-KR" dirty="0">
              <a:solidFill>
                <a:srgbClr val="6D737D"/>
              </a:solidFill>
              <a:latin typeface="Arial Narrow" panose="020B0606020202030204" pitchFamily="34" charset="0"/>
            </a:endParaRPr>
          </a:p>
          <a:p>
            <a:r>
              <a:rPr lang="en-US" altLang="ko-KR" dirty="0">
                <a:solidFill>
                  <a:srgbClr val="6D737D"/>
                </a:solidFill>
                <a:latin typeface="Arial Narrow" panose="020B0606020202030204" pitchFamily="34" charset="0"/>
              </a:rPr>
              <a:t>On the right, the target outputs go into the decoder side of the Transformer through two attention sub-layers and an FFN sub-layer. </a:t>
            </a:r>
          </a:p>
          <a:p>
            <a:r>
              <a:rPr lang="en-US" altLang="ko-KR" dirty="0">
                <a:solidFill>
                  <a:srgbClr val="6D737D"/>
                </a:solidFill>
                <a:latin typeface="Arial Narrow" panose="020B0606020202030204" pitchFamily="34" charset="0"/>
              </a:rPr>
              <a:t>We immediately notice that there is no RNN, LSTM, or CNN. Recurrence has been abandoned.</a:t>
            </a:r>
            <a:endParaRPr lang="ko-KR" altLang="en-US" dirty="0">
              <a:solidFill>
                <a:srgbClr val="6D737D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F7AF4B-DF68-4C86-A455-6DA2503F8A25}"/>
              </a:ext>
            </a:extLst>
          </p:cNvPr>
          <p:cNvSpPr txBox="1"/>
          <p:nvPr/>
        </p:nvSpPr>
        <p:spPr>
          <a:xfrm>
            <a:off x="2898416" y="2129895"/>
            <a:ext cx="63090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D737D"/>
                </a:solidFill>
                <a:effectLst/>
                <a:latin typeface="Arial Narrow" panose="020B0606020202030204" pitchFamily="34" charset="0"/>
              </a:rPr>
              <a:t>Attention has replaced recurrence, which requires an increasing number of operations as the distance between two words increases. The attention mechanism is a "word-to-word" operation. The attention mechanism will find how each word is related to all other words in a sequence, including the word being analyzed itself. Let's examine the following sequence: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16C48-2506-4B5D-B13E-B99C110D9DA6}"/>
              </a:ext>
            </a:extLst>
          </p:cNvPr>
          <p:cNvSpPr txBox="1"/>
          <p:nvPr/>
        </p:nvSpPr>
        <p:spPr>
          <a:xfrm>
            <a:off x="4258333" y="3566967"/>
            <a:ext cx="356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54A55"/>
                </a:solidFill>
                <a:effectLst/>
                <a:latin typeface="Roboto Mono"/>
              </a:rPr>
              <a:t>The cat sat on the mat.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751704-EB3E-4677-A995-21120A44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8422"/>
            <a:ext cx="8025557" cy="2719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DA037B-8856-4504-9A94-E7E3E6F6D9D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9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5B34E90-2DA2-4F13-8070-80BD91327A92}"/>
              </a:ext>
            </a:extLst>
          </p:cNvPr>
          <p:cNvSpPr txBox="1">
            <a:spLocks/>
          </p:cNvSpPr>
          <p:nvPr/>
        </p:nvSpPr>
        <p:spPr>
          <a:xfrm>
            <a:off x="171354" y="147112"/>
            <a:ext cx="7128792" cy="401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r>
              <a:rPr kumimoji="1" lang="ko-KR" altLang="en-US" dirty="0"/>
              <a:t>참고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의미 파악 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9169BCEE-9000-4F4C-83EA-6C14393517BD}"/>
              </a:ext>
            </a:extLst>
          </p:cNvPr>
          <p:cNvSpPr txBox="1">
            <a:spLocks/>
          </p:cNvSpPr>
          <p:nvPr/>
        </p:nvSpPr>
        <p:spPr>
          <a:xfrm>
            <a:off x="207400" y="749781"/>
            <a:ext cx="8617683" cy="635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000" b="1" dirty="0"/>
              <a:t>의미 분석</a:t>
            </a:r>
            <a:endParaRPr lang="en-US" altLang="ko-KR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아래의 그림을 설명할 수 있어야 함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!! 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1B391-1A5A-431E-B642-B47E6523AFD9}"/>
              </a:ext>
            </a:extLst>
          </p:cNvPr>
          <p:cNvSpPr txBox="1"/>
          <p:nvPr/>
        </p:nvSpPr>
        <p:spPr>
          <a:xfrm>
            <a:off x="-1645" y="3873855"/>
            <a:ext cx="23938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Both"/>
            </a:pPr>
            <a:r>
              <a:rPr lang="en-US" altLang="ko-KR" sz="1400" dirty="0">
                <a:solidFill>
                  <a:srgbClr val="FF0000"/>
                </a:solidFill>
              </a:rPr>
              <a:t>Query</a:t>
            </a:r>
            <a:r>
              <a:rPr lang="ko-KR" altLang="en-US" sz="1400" dirty="0">
                <a:solidFill>
                  <a:srgbClr val="FF0000"/>
                </a:solidFill>
              </a:rPr>
              <a:t>가 들어오면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Key K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값들 중에서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입력된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Q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와 가장 유사한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K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값에 대한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Softmax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값이 가장 클 것임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en-US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endParaRPr lang="en-US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softmax</a:t>
            </a:r>
            <a:r>
              <a:rPr lang="ko-KR" altLang="en-US" sz="1400" dirty="0"/>
              <a:t>의 모든 </a:t>
            </a:r>
            <a:r>
              <a:rPr lang="ko-KR" altLang="en-US" sz="1400" dirty="0" err="1"/>
              <a:t>출력값을</a:t>
            </a:r>
            <a:r>
              <a:rPr lang="ko-KR" altLang="en-US" sz="1400" dirty="0"/>
              <a:t> 더하면 </a:t>
            </a:r>
            <a:r>
              <a:rPr lang="en-US" altLang="ko-KR" sz="1400" dirty="0"/>
              <a:t>1</a:t>
            </a:r>
            <a:r>
              <a:rPr lang="ko-KR" altLang="en-US" sz="1400" dirty="0"/>
              <a:t>임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78EB0-1CDF-4825-BA5A-4F60EFDEBCAC}"/>
              </a:ext>
            </a:extLst>
          </p:cNvPr>
          <p:cNvSpPr txBox="1"/>
          <p:nvPr/>
        </p:nvSpPr>
        <p:spPr>
          <a:xfrm>
            <a:off x="4516241" y="2040717"/>
            <a:ext cx="223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(2) </a:t>
            </a:r>
            <a:r>
              <a:rPr lang="ko-KR" altLang="en-US" sz="1400" dirty="0">
                <a:solidFill>
                  <a:srgbClr val="FF0000"/>
                </a:solidFill>
              </a:rPr>
              <a:t>그 </a:t>
            </a:r>
            <a:r>
              <a:rPr lang="en-US" altLang="ko-KR" sz="1400" dirty="0">
                <a:solidFill>
                  <a:srgbClr val="FF0000"/>
                </a:solidFill>
              </a:rPr>
              <a:t>Key</a:t>
            </a:r>
            <a:r>
              <a:rPr lang="ko-KR" altLang="en-US" sz="1400" dirty="0">
                <a:solidFill>
                  <a:srgbClr val="FF0000"/>
                </a:solidFill>
              </a:rPr>
              <a:t>값과 동일한 해당 </a:t>
            </a:r>
            <a:r>
              <a:rPr lang="en-US" altLang="ko-KR" sz="1400" dirty="0">
                <a:solidFill>
                  <a:srgbClr val="FF0000"/>
                </a:solidFill>
              </a:rPr>
              <a:t>Value V</a:t>
            </a:r>
            <a:r>
              <a:rPr lang="ko-KR" altLang="en-US" sz="1400" dirty="0">
                <a:solidFill>
                  <a:srgbClr val="FF0000"/>
                </a:solidFill>
              </a:rPr>
              <a:t>값이 선택되는 의미를 가짐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D4C0722-1EAD-4CF2-80B5-3B7D7F84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123" y="4365104"/>
            <a:ext cx="3591960" cy="187639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C62E843-A451-4141-9DB1-BF7B75A01A88}"/>
              </a:ext>
            </a:extLst>
          </p:cNvPr>
          <p:cNvCxnSpPr>
            <a:cxnSpLocks/>
          </p:cNvCxnSpPr>
          <p:nvPr/>
        </p:nvCxnSpPr>
        <p:spPr>
          <a:xfrm flipH="1">
            <a:off x="7300146" y="3789040"/>
            <a:ext cx="440206" cy="504056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A462B5-7A6E-4EB5-9975-CE8C64E06B7D}"/>
              </a:ext>
            </a:extLst>
          </p:cNvPr>
          <p:cNvSpPr txBox="1"/>
          <p:nvPr/>
        </p:nvSpPr>
        <p:spPr>
          <a:xfrm>
            <a:off x="5508776" y="3017917"/>
            <a:ext cx="3582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FF"/>
                </a:solidFill>
              </a:rPr>
              <a:t>Query</a:t>
            </a:r>
            <a:r>
              <a:rPr lang="ko-KR" altLang="en-US" sz="1400" dirty="0">
                <a:solidFill>
                  <a:srgbClr val="0000FF"/>
                </a:solidFill>
              </a:rPr>
              <a:t>와 </a:t>
            </a:r>
            <a:r>
              <a:rPr lang="en-US" altLang="ko-KR" sz="1400" dirty="0">
                <a:solidFill>
                  <a:srgbClr val="0000FF"/>
                </a:solidFill>
              </a:rPr>
              <a:t>key K</a:t>
            </a:r>
            <a:r>
              <a:rPr lang="ko-KR" altLang="en-US" sz="1400" dirty="0">
                <a:solidFill>
                  <a:srgbClr val="0000FF"/>
                </a:solidFill>
              </a:rPr>
              <a:t>가 </a:t>
            </a:r>
            <a:r>
              <a:rPr lang="en-US" altLang="ko-KR" sz="1400" dirty="0">
                <a:solidFill>
                  <a:srgbClr val="0000FF"/>
                </a:solidFill>
              </a:rPr>
              <a:t>dot product </a:t>
            </a:r>
            <a:r>
              <a:rPr lang="ko-KR" altLang="en-US" sz="1400" dirty="0">
                <a:solidFill>
                  <a:srgbClr val="0000FF"/>
                </a:solidFill>
              </a:rPr>
              <a:t>되고 있음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>
                <a:solidFill>
                  <a:srgbClr val="0000FF"/>
                </a:solidFill>
              </a:rPr>
              <a:t>해당 결과를 </a:t>
            </a:r>
            <a:r>
              <a:rPr lang="en-US" altLang="ko-KR" sz="1400" dirty="0" err="1">
                <a:solidFill>
                  <a:srgbClr val="0000FF"/>
                </a:solidFill>
              </a:rPr>
              <a:t>softmax</a:t>
            </a:r>
            <a:r>
              <a:rPr lang="ko-KR" altLang="en-US" sz="1400" dirty="0">
                <a:solidFill>
                  <a:srgbClr val="0000FF"/>
                </a:solidFill>
              </a:rPr>
              <a:t>하여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어떤 </a:t>
            </a:r>
            <a:r>
              <a:rPr lang="en-US" altLang="ko-KR" sz="1400" dirty="0">
                <a:solidFill>
                  <a:srgbClr val="0000FF"/>
                </a:solidFill>
              </a:rPr>
              <a:t>Q</a:t>
            </a:r>
            <a:r>
              <a:rPr lang="ko-KR" altLang="en-US" sz="1400" dirty="0">
                <a:solidFill>
                  <a:srgbClr val="0000FF"/>
                </a:solidFill>
              </a:rPr>
              <a:t>가 유사도가 큰지를 알게 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095-0BBA-4E5C-846D-A2D4F79CC308}"/>
              </a:ext>
            </a:extLst>
          </p:cNvPr>
          <p:cNvSpPr txBox="1"/>
          <p:nvPr/>
        </p:nvSpPr>
        <p:spPr>
          <a:xfrm>
            <a:off x="5148064" y="6159621"/>
            <a:ext cx="3582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FF"/>
                </a:solidFill>
              </a:rPr>
              <a:t>Q-K </a:t>
            </a:r>
            <a:r>
              <a:rPr lang="ko-KR" altLang="en-US" sz="1400" dirty="0">
                <a:solidFill>
                  <a:srgbClr val="0000FF"/>
                </a:solidFill>
              </a:rPr>
              <a:t>상관도 높은 경우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그 값이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이 가까우며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그때에 해당하는 </a:t>
            </a:r>
            <a:r>
              <a:rPr lang="en-US" altLang="ko-KR" sz="1400" dirty="0">
                <a:solidFill>
                  <a:srgbClr val="0000FF"/>
                </a:solidFill>
              </a:rPr>
              <a:t>V</a:t>
            </a:r>
            <a:r>
              <a:rPr lang="ko-KR" altLang="en-US" sz="1400" dirty="0">
                <a:solidFill>
                  <a:srgbClr val="0000FF"/>
                </a:solidFill>
              </a:rPr>
              <a:t>가 원하는 </a:t>
            </a:r>
            <a:r>
              <a:rPr lang="en-US" altLang="ko-KR" sz="1400" dirty="0">
                <a:solidFill>
                  <a:srgbClr val="0000FF"/>
                </a:solidFill>
              </a:rPr>
              <a:t>value V</a:t>
            </a:r>
            <a:r>
              <a:rPr lang="ko-KR" altLang="en-US" sz="1400" dirty="0">
                <a:solidFill>
                  <a:srgbClr val="0000FF"/>
                </a:solidFill>
              </a:rPr>
              <a:t>가 됨을 의미함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A8C737B-10B7-418D-965B-1A8AA2647A8C}"/>
              </a:ext>
            </a:extLst>
          </p:cNvPr>
          <p:cNvGrpSpPr/>
          <p:nvPr/>
        </p:nvGrpSpPr>
        <p:grpSpPr>
          <a:xfrm>
            <a:off x="2379077" y="1432849"/>
            <a:ext cx="2192923" cy="4211049"/>
            <a:chOff x="2379077" y="1432849"/>
            <a:chExt cx="2192923" cy="42110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7C1AA5-B28A-4A42-82CC-E61D66AB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9077" y="1432849"/>
              <a:ext cx="2192923" cy="4211049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294E51-A3F9-4E55-88DA-D1DFF62B4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588" y="5108996"/>
              <a:ext cx="150618" cy="1440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7F3E3B5-F0EB-4FB9-AD96-7201672B1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8659" y="5077584"/>
              <a:ext cx="150618" cy="1440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020EAFB-FE2A-4EB3-95E1-1AACC7CD0A8B}"/>
              </a:ext>
            </a:extLst>
          </p:cNvPr>
          <p:cNvSpPr txBox="1"/>
          <p:nvPr/>
        </p:nvSpPr>
        <p:spPr>
          <a:xfrm>
            <a:off x="288132" y="157818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b="1" dirty="0">
                <a:solidFill>
                  <a:srgbClr val="FF0000"/>
                </a:solidFill>
              </a:rPr>
              <a:t>scaled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dot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product </a:t>
            </a:r>
            <a:r>
              <a:rPr lang="en-US" altLang="ko-KR" dirty="0"/>
              <a:t>attention&gt; 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C5CEF2-7A31-4E5E-BAF2-1A39FEA06C79}"/>
              </a:ext>
            </a:extLst>
          </p:cNvPr>
          <p:cNvSpPr txBox="1"/>
          <p:nvPr/>
        </p:nvSpPr>
        <p:spPr>
          <a:xfrm>
            <a:off x="7872246" y="4462311"/>
            <a:ext cx="119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Scaled</a:t>
            </a:r>
          </a:p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(</a:t>
            </a:r>
            <a:r>
              <a:rPr lang="ko-KR" altLang="en-US" sz="1050" dirty="0">
                <a:solidFill>
                  <a:srgbClr val="FF0000"/>
                </a:solidFill>
              </a:rPr>
              <a:t>너무 커지는 것 방지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105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F3ECE43-1F53-49A6-A408-7255C41B77D4}"/>
              </a:ext>
            </a:extLst>
          </p:cNvPr>
          <p:cNvCxnSpPr>
            <a:cxnSpLocks/>
          </p:cNvCxnSpPr>
          <p:nvPr/>
        </p:nvCxnSpPr>
        <p:spPr>
          <a:xfrm flipH="1">
            <a:off x="7418986" y="4894208"/>
            <a:ext cx="537390" cy="166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5519B5-ABBF-402B-A206-BFE4B93BC90C}"/>
              </a:ext>
            </a:extLst>
          </p:cNvPr>
          <p:cNvCxnSpPr>
            <a:cxnSpLocks/>
          </p:cNvCxnSpPr>
          <p:nvPr/>
        </p:nvCxnSpPr>
        <p:spPr>
          <a:xfrm flipH="1">
            <a:off x="7388088" y="3995117"/>
            <a:ext cx="682597" cy="4092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41E8CDC-38EC-4EF3-A5DA-08F931F0A602}"/>
              </a:ext>
            </a:extLst>
          </p:cNvPr>
          <p:cNvSpPr txBox="1"/>
          <p:nvPr/>
        </p:nvSpPr>
        <p:spPr>
          <a:xfrm>
            <a:off x="8016863" y="3689760"/>
            <a:ext cx="82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Dot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product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1647A5A-2E2B-4B0F-841C-2E2B6BF812EA}"/>
              </a:ext>
            </a:extLst>
          </p:cNvPr>
          <p:cNvCxnSpPr>
            <a:cxnSpLocks/>
          </p:cNvCxnSpPr>
          <p:nvPr/>
        </p:nvCxnSpPr>
        <p:spPr>
          <a:xfrm flipV="1">
            <a:off x="4359277" y="5750313"/>
            <a:ext cx="1719144" cy="49118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37389BA-2596-492B-94D2-7DE045E2DF25}"/>
              </a:ext>
            </a:extLst>
          </p:cNvPr>
          <p:cNvSpPr txBox="1"/>
          <p:nvPr/>
        </p:nvSpPr>
        <p:spPr>
          <a:xfrm>
            <a:off x="3062747" y="5995907"/>
            <a:ext cx="119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결국 </a:t>
            </a:r>
            <a:r>
              <a:rPr lang="en-US" altLang="ko-KR" sz="1400" dirty="0">
                <a:solidFill>
                  <a:srgbClr val="FF0000"/>
                </a:solidFill>
              </a:rPr>
              <a:t>Aggregation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780C2-E917-4E19-9833-18D6AEDFAF0A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Attention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29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 도형 5"/>
          <p:cNvSpPr/>
          <p:nvPr/>
        </p:nvSpPr>
        <p:spPr bwMode="auto">
          <a:xfrm flipH="1">
            <a:off x="-2" y="6014746"/>
            <a:ext cx="914745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0" y="6067704"/>
            <a:ext cx="9144000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80" name="Picture 8" descr="C:\Users\Donggeon Lee\Desktop\IoT\p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412575"/>
            <a:ext cx="1428154" cy="3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658929" y="482438"/>
            <a:ext cx="4552758" cy="2247388"/>
            <a:chOff x="2755546" y="1488644"/>
            <a:chExt cx="4552758" cy="3006856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089767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34" y="2089767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3BC18E"/>
                      </a:gs>
                      <a:gs pos="100000">
                        <a:srgbClr val="2C907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pic>
          <p:nvPicPr>
            <p:cNvPr id="21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3314191" y="148864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2786374" y="1792721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081718" flipH="1" flipV="1">
              <a:off x="4667503" y="2573360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862784" y="181535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4548871" y="181073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3791530" y="230469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5173156" y="2161945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28065" y="3314673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5315" y="3313903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4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3392288" y="310672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255090" y="362998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모서리가 둥근 직사각형 36"/>
          <p:cNvSpPr/>
          <p:nvPr/>
        </p:nvSpPr>
        <p:spPr bwMode="auto">
          <a:xfrm>
            <a:off x="2569114" y="2914661"/>
            <a:ext cx="4235133" cy="2749669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20000"/>
                  <a:lumOff val="80000"/>
                </a:schemeClr>
              </a:gs>
              <a:gs pos="19000">
                <a:srgbClr val="FFFFFF">
                  <a:alpha val="10000"/>
                </a:srgbClr>
              </a:gs>
              <a:gs pos="5000">
                <a:schemeClr val="bg1">
                  <a:alpha val="0"/>
                </a:schemeClr>
              </a:gs>
              <a:gs pos="63000">
                <a:srgbClr val="DBEEF4"/>
              </a:gs>
              <a:gs pos="30000">
                <a:srgbClr val="DBEEF4"/>
              </a:gs>
              <a:gs pos="21000">
                <a:schemeClr val="accent5">
                  <a:lumMod val="20000"/>
                  <a:lumOff val="80000"/>
                  <a:alpha val="3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3956" y="2968158"/>
            <a:ext cx="38924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전기컴퓨터공학부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사물인터넷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융합보안대학원 책임교수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김호원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howonkim@pusan.ac.kr</a:t>
            </a:r>
          </a:p>
        </p:txBody>
      </p:sp>
      <p:sp>
        <p:nvSpPr>
          <p:cNvPr id="23" name="슬라이드 번호 개체 틀 4"/>
          <p:cNvSpPr txBox="1">
            <a:spLocks/>
          </p:cNvSpPr>
          <p:nvPr/>
        </p:nvSpPr>
        <p:spPr>
          <a:xfrm>
            <a:off x="4283968" y="6561131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>
              <a:defRPr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22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GRU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GRU 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81794-A43A-49A2-A83A-C7843463681F}"/>
              </a:ext>
            </a:extLst>
          </p:cNvPr>
          <p:cNvSpPr txBox="1"/>
          <p:nvPr/>
        </p:nvSpPr>
        <p:spPr>
          <a:xfrm>
            <a:off x="1835696" y="2840715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GRU(Gated Recurrent Unit)</a:t>
            </a:r>
          </a:p>
        </p:txBody>
      </p:sp>
    </p:spTree>
    <p:extLst>
      <p:ext uri="{BB962C8B-B14F-4D97-AF65-F5344CB8AC3E}">
        <p14:creationId xmlns:p14="http://schemas.microsoft.com/office/powerpoint/2010/main" val="386591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Review: LSTM 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(Long Short-Term Memory)</a:t>
            </a:r>
            <a:endParaRPr lang="en-US" altLang="x-none" sz="2000" dirty="0">
              <a:solidFill>
                <a:srgbClr val="FFFF00"/>
              </a:solidFill>
            </a:endParaRP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  <a:highlight>
                  <a:srgbClr val="FFFF00"/>
                </a:highlight>
              </a:rPr>
              <a:t>LSTM(Long Short-Term Memory)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4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FEF33-7B69-44ED-B8DC-B13B25DA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03757"/>
            <a:ext cx="5904656" cy="2273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EEFAFD-4B7C-4C29-9B2B-0F646CA2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062518"/>
            <a:ext cx="2494521" cy="1281971"/>
          </a:xfrm>
          <a:prstGeom prst="rect">
            <a:avLst/>
          </a:prstGeom>
        </p:spPr>
      </p:pic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DC5ECE4-E7F2-4B9C-8A7A-EABB0054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18" y="3350089"/>
            <a:ext cx="2425487" cy="1412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D645E2-D33E-4F28-A1BC-A0D083D6D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9" y="2961554"/>
            <a:ext cx="6228184" cy="350226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6015-954A-4DBD-A3BC-DCA4F5FE70F7}"/>
              </a:ext>
            </a:extLst>
          </p:cNvPr>
          <p:cNvCxnSpPr/>
          <p:nvPr/>
        </p:nvCxnSpPr>
        <p:spPr>
          <a:xfrm flipH="1">
            <a:off x="899592" y="2276872"/>
            <a:ext cx="1152128" cy="136815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5DAF19-39BF-452B-8454-5463B7B4FE66}"/>
              </a:ext>
            </a:extLst>
          </p:cNvPr>
          <p:cNvCxnSpPr>
            <a:cxnSpLocks/>
          </p:cNvCxnSpPr>
          <p:nvPr/>
        </p:nvCxnSpPr>
        <p:spPr>
          <a:xfrm>
            <a:off x="3923928" y="2276872"/>
            <a:ext cx="1296144" cy="136815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5C3B54-2DCF-4285-96BA-D32A4958D69A}"/>
              </a:ext>
            </a:extLst>
          </p:cNvPr>
          <p:cNvSpPr txBox="1"/>
          <p:nvPr/>
        </p:nvSpPr>
        <p:spPr>
          <a:xfrm>
            <a:off x="6372200" y="945264"/>
            <a:ext cx="237626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기억할 것은 오래기억하고 잊을것은 빨리 잊어버림 </a:t>
            </a:r>
            <a:r>
              <a:rPr lang="en-US" altLang="ko-KR" sz="1100" b="1"/>
              <a:t>!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 b="1">
                <a:solidFill>
                  <a:srgbClr val="00B050"/>
                </a:solidFill>
              </a:rPr>
              <a:t>Cell</a:t>
            </a:r>
            <a:r>
              <a:rPr lang="ko-KR" altLang="en-US" sz="1100" b="1">
                <a:solidFill>
                  <a:srgbClr val="00B050"/>
                </a:solidFill>
              </a:rPr>
              <a:t> </a:t>
            </a:r>
            <a:r>
              <a:rPr lang="en-US" altLang="ko-KR" sz="1100" b="1">
                <a:solidFill>
                  <a:srgbClr val="00B050"/>
                </a:solidFill>
              </a:rPr>
              <a:t>state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 b="1">
                <a:solidFill>
                  <a:srgbClr val="FF0000"/>
                </a:solidFill>
              </a:rPr>
              <a:t>Hidden state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/>
              <a:t>Forget gate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/>
              <a:t>Input gate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/>
              <a:t>output gate</a:t>
            </a:r>
            <a:endParaRPr lang="ko-KR" altLang="en-US" sz="11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3E861A-A24F-49DC-9356-AC2FF04B4C79}"/>
              </a:ext>
            </a:extLst>
          </p:cNvPr>
          <p:cNvSpPr txBox="1"/>
          <p:nvPr/>
        </p:nvSpPr>
        <p:spPr>
          <a:xfrm>
            <a:off x="899592" y="4577764"/>
            <a:ext cx="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/>
              <a:t>forget gate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21384E-BB99-49E2-A7E1-32D876A2A1DD}"/>
              </a:ext>
            </a:extLst>
          </p:cNvPr>
          <p:cNvSpPr txBox="1"/>
          <p:nvPr/>
        </p:nvSpPr>
        <p:spPr>
          <a:xfrm>
            <a:off x="2656879" y="4582741"/>
            <a:ext cx="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/>
              <a:t>Input</a:t>
            </a:r>
          </a:p>
          <a:p>
            <a:pPr algn="ctr"/>
            <a:r>
              <a:rPr lang="en-US" altLang="ko-KR" sz="900" b="1" dirty="0"/>
              <a:t>gate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83CED-95E9-4019-B021-9CDB471FCA93}"/>
              </a:ext>
            </a:extLst>
          </p:cNvPr>
          <p:cNvSpPr txBox="1"/>
          <p:nvPr/>
        </p:nvSpPr>
        <p:spPr>
          <a:xfrm>
            <a:off x="3915403" y="4343355"/>
            <a:ext cx="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/>
              <a:t>output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DDCCB-E812-4C5C-BC18-5B325676AA4E}"/>
              </a:ext>
            </a:extLst>
          </p:cNvPr>
          <p:cNvSpPr txBox="1"/>
          <p:nvPr/>
        </p:nvSpPr>
        <p:spPr>
          <a:xfrm>
            <a:off x="5508104" y="2396032"/>
            <a:ext cx="386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1-layer Neural Network </a:t>
            </a:r>
            <a:r>
              <a:rPr lang="ko-KR" altLang="en-US" sz="1200">
                <a:solidFill>
                  <a:srgbClr val="C00000"/>
                </a:solidFill>
              </a:rPr>
              <a:t>위치 주의</a:t>
            </a:r>
            <a:endParaRPr lang="en-US" altLang="ko-KR" sz="1200">
              <a:solidFill>
                <a:srgbClr val="C00000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element wise </a:t>
            </a:r>
            <a:r>
              <a:rPr lang="ko-KR" altLang="en-US" sz="1200">
                <a:solidFill>
                  <a:srgbClr val="C00000"/>
                </a:solidFill>
              </a:rPr>
              <a:t>곱셈</a:t>
            </a:r>
            <a:r>
              <a:rPr lang="en-US" altLang="ko-KR" sz="1200">
                <a:solidFill>
                  <a:srgbClr val="C00000"/>
                </a:solidFill>
              </a:rPr>
              <a:t>(hadamard product)</a:t>
            </a:r>
            <a:r>
              <a:rPr lang="ko-KR" altLang="en-US" sz="1200">
                <a:solidFill>
                  <a:srgbClr val="C00000"/>
                </a:solidFill>
              </a:rPr>
              <a:t>의 의미 주의</a:t>
            </a:r>
            <a:endParaRPr lang="en-US" altLang="ko-KR" sz="1200">
              <a:solidFill>
                <a:srgbClr val="C00000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04198-D713-499F-8BCD-114D726BC14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GRU 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2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Review: LSTM 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(Long Short-Term Memory)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5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수식을 통한</a:t>
            </a:r>
            <a:r>
              <a:rPr lang="en-US" altLang="ko-KR"/>
              <a:t> LSTM </a:t>
            </a:r>
            <a:r>
              <a:rPr lang="ko-KR" altLang="en-US"/>
              <a:t>이해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5A26D-4E29-49F2-8550-272B3685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59959"/>
            <a:ext cx="4248472" cy="414920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F9FEE0-E3B2-4F11-9BA0-C831B1D0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52" y="2142867"/>
            <a:ext cx="3091568" cy="21690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49F875-003B-47A7-ACB5-19701611ADAA}"/>
              </a:ext>
            </a:extLst>
          </p:cNvPr>
          <p:cNvSpPr txBox="1"/>
          <p:nvPr/>
        </p:nvSpPr>
        <p:spPr>
          <a:xfrm>
            <a:off x="4957226" y="4725144"/>
            <a:ext cx="3863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C00000"/>
                </a:solidFill>
              </a:rPr>
              <a:t>1-layer Neural Network</a:t>
            </a:r>
            <a:r>
              <a:rPr lang="ko-KR" altLang="en-US" sz="1200" dirty="0">
                <a:solidFill>
                  <a:srgbClr val="C00000"/>
                </a:solidFill>
              </a:rPr>
              <a:t>가 있는 곳은 </a:t>
            </a:r>
            <a:r>
              <a:rPr lang="en-US" altLang="ko-KR" sz="1200" dirty="0">
                <a:solidFill>
                  <a:srgbClr val="C00000"/>
                </a:solidFill>
              </a:rPr>
              <a:t>? 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C00000"/>
                </a:solidFill>
              </a:rPr>
              <a:t>element wise </a:t>
            </a:r>
            <a:r>
              <a:rPr lang="ko-KR" altLang="en-US" sz="1200" dirty="0">
                <a:solidFill>
                  <a:srgbClr val="C00000"/>
                </a:solidFill>
              </a:rPr>
              <a:t>곱셈</a:t>
            </a:r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en-US" altLang="ko-KR" sz="1200" dirty="0" err="1">
                <a:solidFill>
                  <a:srgbClr val="C00000"/>
                </a:solidFill>
              </a:rPr>
              <a:t>hadamard</a:t>
            </a:r>
            <a:r>
              <a:rPr lang="en-US" altLang="ko-KR" sz="1200" dirty="0">
                <a:solidFill>
                  <a:srgbClr val="C00000"/>
                </a:solidFill>
              </a:rPr>
              <a:t> product)</a:t>
            </a:r>
            <a:r>
              <a:rPr lang="ko-KR" altLang="en-US" sz="1200" dirty="0">
                <a:solidFill>
                  <a:srgbClr val="C00000"/>
                </a:solidFill>
              </a:rPr>
              <a:t>의 의미는</a:t>
            </a:r>
            <a:r>
              <a:rPr lang="en-US" altLang="ko-KR" sz="1200" dirty="0">
                <a:solidFill>
                  <a:srgbClr val="C00000"/>
                </a:solidFill>
              </a:rPr>
              <a:t>? 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C6660-51AC-4564-AA0A-27A695B8587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GRU 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92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6AA1D4-E7DB-495F-AC86-F1A05CA6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7" y="2204864"/>
            <a:ext cx="5112568" cy="338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GRU 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(Gated Recurrent </a:t>
            </a:r>
            <a:r>
              <a:rPr kumimoji="1" lang="en-US" altLang="ko-KR" sz="2000" dirty="0">
                <a:solidFill>
                  <a:srgbClr val="FFFF00"/>
                </a:solidFill>
              </a:rPr>
              <a:t>Unit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6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https://excelsior-cjh.tistory.com/185</a:t>
            </a:r>
            <a:endParaRPr lang="ko-KR" altLang="en-US" sz="8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GRU - LSTM</a:t>
            </a:r>
            <a:r>
              <a:rPr lang="ko-KR" altLang="en-US" dirty="0"/>
              <a:t>의 간소화된 버전 </a:t>
            </a:r>
            <a:r>
              <a:rPr lang="en-US" altLang="ko-KR" dirty="0"/>
              <a:t>(1/2)</a:t>
            </a:r>
          </a:p>
          <a:p>
            <a:pPr marL="7239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FF"/>
                </a:solidFill>
              </a:rPr>
              <a:t>2014</a:t>
            </a:r>
            <a:r>
              <a:rPr lang="ko-KR" altLang="en-US" sz="1600" dirty="0">
                <a:solidFill>
                  <a:srgbClr val="0000FF"/>
                </a:solidFill>
              </a:rPr>
              <a:t>년 현 </a:t>
            </a:r>
            <a:r>
              <a:rPr lang="ko-KR" altLang="en-US" sz="1600" dirty="0" err="1">
                <a:solidFill>
                  <a:srgbClr val="0000FF"/>
                </a:solidFill>
              </a:rPr>
              <a:t>뉴욕대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조경현</a:t>
            </a:r>
            <a:r>
              <a:rPr lang="ko-KR" altLang="en-US" sz="1600" dirty="0">
                <a:solidFill>
                  <a:srgbClr val="0000FF"/>
                </a:solidFill>
              </a:rPr>
              <a:t> 교수 제안 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7239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FF"/>
                </a:solidFill>
              </a:rPr>
              <a:t>LSTM</a:t>
            </a:r>
            <a:r>
              <a:rPr lang="ko-KR" altLang="en-US" sz="1600" dirty="0">
                <a:solidFill>
                  <a:srgbClr val="0000FF"/>
                </a:solidFill>
              </a:rPr>
              <a:t>에는 </a:t>
            </a:r>
            <a:r>
              <a:rPr lang="en-US" altLang="ko-KR" sz="1600" dirty="0">
                <a:solidFill>
                  <a:srgbClr val="0000FF"/>
                </a:solidFill>
              </a:rPr>
              <a:t>cell state</a:t>
            </a:r>
            <a:r>
              <a:rPr lang="ko-KR" altLang="en-US" sz="1600" dirty="0">
                <a:solidFill>
                  <a:srgbClr val="0000FF"/>
                </a:solidFill>
              </a:rPr>
              <a:t>와 </a:t>
            </a:r>
            <a:r>
              <a:rPr lang="en-US" altLang="ko-KR" sz="1600" dirty="0">
                <a:solidFill>
                  <a:srgbClr val="0000FF"/>
                </a:solidFill>
              </a:rPr>
              <a:t>hidden state</a:t>
            </a:r>
            <a:r>
              <a:rPr lang="ko-KR" altLang="en-US" sz="1600" dirty="0">
                <a:solidFill>
                  <a:srgbClr val="0000FF"/>
                </a:solidFill>
              </a:rPr>
              <a:t>이 있지만</a:t>
            </a:r>
            <a:r>
              <a:rPr lang="en-US" altLang="ko-KR" sz="1600" dirty="0">
                <a:solidFill>
                  <a:srgbClr val="0000FF"/>
                </a:solidFill>
              </a:rPr>
              <a:t>, GRU</a:t>
            </a:r>
            <a:r>
              <a:rPr lang="ko-KR" altLang="en-US" sz="1600" dirty="0">
                <a:solidFill>
                  <a:srgbClr val="0000FF"/>
                </a:solidFill>
              </a:rPr>
              <a:t>에서는 </a:t>
            </a:r>
            <a:r>
              <a:rPr lang="en-US" altLang="ko-KR" sz="1600" dirty="0">
                <a:solidFill>
                  <a:srgbClr val="0000FF"/>
                </a:solidFill>
              </a:rPr>
              <a:t>hidden state </a:t>
            </a:r>
            <a:r>
              <a:rPr lang="ko-KR" altLang="en-US" sz="1600" dirty="0">
                <a:solidFill>
                  <a:srgbClr val="0000FF"/>
                </a:solidFill>
              </a:rPr>
              <a:t>하나만 있음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 err="1">
                <a:solidFill>
                  <a:srgbClr val="0000FF"/>
                </a:solidFill>
              </a:rPr>
              <a:t>합쳐짐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</a:p>
          <a:p>
            <a:pPr marL="7239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FF"/>
                </a:solidFill>
              </a:rPr>
              <a:t>Gate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controller </a:t>
            </a:r>
            <a:r>
              <a:rPr lang="ko-KR" altLang="en-US" sz="1600" dirty="0">
                <a:solidFill>
                  <a:srgbClr val="0000FF"/>
                </a:solidFill>
              </a:rPr>
              <a:t>는 하나만 존재함 </a:t>
            </a:r>
            <a:r>
              <a:rPr lang="en-US" altLang="ko-KR" sz="1600" dirty="0">
                <a:solidFill>
                  <a:srgbClr val="0000FF"/>
                </a:solidFill>
              </a:rPr>
              <a:t>: </a:t>
            </a:r>
            <a:r>
              <a:rPr lang="en-US" altLang="ko-KR" sz="1600" b="1" dirty="0" err="1"/>
              <a:t>z</a:t>
            </a:r>
            <a:r>
              <a:rPr lang="en-US" altLang="ko-KR" sz="1600" b="1" baseline="-25000" dirty="0" err="1"/>
              <a:t>t</a:t>
            </a:r>
            <a:r>
              <a:rPr lang="en-US" altLang="ko-KR" sz="1600" b="1" baseline="-25000" dirty="0"/>
              <a:t> </a:t>
            </a:r>
            <a:r>
              <a:rPr lang="en-US" altLang="ko-KR" sz="1600" b="1" dirty="0"/>
              <a:t>   </a:t>
            </a:r>
          </a:p>
          <a:p>
            <a:pPr marL="723900" lvl="1" indent="-342900"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rgbClr val="0000FF"/>
                </a:solidFill>
              </a:rPr>
              <a:t>Z</a:t>
            </a:r>
            <a:r>
              <a:rPr lang="en-US" altLang="ko-KR" sz="1600" b="1" baseline="-25000" dirty="0" err="1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>
                <a:solidFill>
                  <a:srgbClr val="0000FF"/>
                </a:solidFill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</a:rPr>
              <a:t>   </a:t>
            </a:r>
            <a:r>
              <a:rPr lang="en-US" altLang="ko-KR" sz="1600" dirty="0">
                <a:solidFill>
                  <a:srgbClr val="0000FF"/>
                </a:solidFill>
              </a:rPr>
              <a:t>gate controller</a:t>
            </a:r>
            <a:r>
              <a:rPr lang="ko-KR" altLang="en-US" sz="1600" dirty="0">
                <a:solidFill>
                  <a:srgbClr val="0000FF"/>
                </a:solidFill>
              </a:rPr>
              <a:t>로 </a:t>
            </a:r>
            <a:r>
              <a:rPr lang="en-US" altLang="ko-KR" sz="1600" dirty="0"/>
              <a:t>forget gate</a:t>
            </a:r>
            <a:r>
              <a:rPr lang="ko-KR" altLang="en-US" sz="1600" dirty="0"/>
              <a:t>와 </a:t>
            </a:r>
            <a:r>
              <a:rPr lang="en-US" altLang="ko-KR" sz="1600" dirty="0"/>
              <a:t>input gate</a:t>
            </a:r>
            <a:r>
              <a:rPr lang="ko-KR" altLang="en-US" sz="1600" dirty="0"/>
              <a:t>를 제어함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AB58A-78BE-4369-BBE2-60385316312E}"/>
              </a:ext>
            </a:extLst>
          </p:cNvPr>
          <p:cNvSpPr txBox="1"/>
          <p:nvPr/>
        </p:nvSpPr>
        <p:spPr>
          <a:xfrm>
            <a:off x="5091394" y="2870542"/>
            <a:ext cx="3878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C00000"/>
                </a:solidFill>
              </a:rPr>
              <a:t>Zt</a:t>
            </a:r>
            <a:r>
              <a:rPr lang="ko-KR" altLang="en-US" sz="1200" dirty="0">
                <a:solidFill>
                  <a:srgbClr val="C00000"/>
                </a:solidFill>
              </a:rPr>
              <a:t>가 </a:t>
            </a:r>
            <a:r>
              <a:rPr lang="en-US" altLang="ko-KR" sz="1200" dirty="0">
                <a:solidFill>
                  <a:srgbClr val="C00000"/>
                </a:solidFill>
              </a:rPr>
              <a:t>1</a:t>
            </a:r>
            <a:r>
              <a:rPr lang="ko-KR" altLang="en-US" sz="1200" dirty="0">
                <a:solidFill>
                  <a:srgbClr val="C00000"/>
                </a:solidFill>
              </a:rPr>
              <a:t>을 출력하면</a:t>
            </a:r>
            <a:r>
              <a:rPr lang="en-US" altLang="ko-KR" sz="1200" dirty="0">
                <a:solidFill>
                  <a:srgbClr val="C00000"/>
                </a:solidFill>
              </a:rPr>
              <a:t>, forget gate</a:t>
            </a:r>
            <a:r>
              <a:rPr lang="ko-KR" altLang="en-US" sz="1200" dirty="0">
                <a:solidFill>
                  <a:srgbClr val="C00000"/>
                </a:solidFill>
              </a:rPr>
              <a:t>는 열리는 것이며</a:t>
            </a:r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즉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이전 </a:t>
            </a:r>
            <a:r>
              <a:rPr lang="en-US" altLang="ko-KR" sz="1200" dirty="0">
                <a:solidFill>
                  <a:srgbClr val="C00000"/>
                </a:solidFill>
              </a:rPr>
              <a:t>hidden state </a:t>
            </a:r>
            <a:r>
              <a:rPr lang="ko-KR" altLang="en-US" sz="1200" dirty="0">
                <a:solidFill>
                  <a:srgbClr val="C00000"/>
                </a:solidFill>
              </a:rPr>
              <a:t>값을 모두 얻음</a:t>
            </a:r>
            <a:r>
              <a:rPr lang="en-US" altLang="ko-KR" sz="1200" dirty="0">
                <a:solidFill>
                  <a:srgbClr val="C00000"/>
                </a:solidFill>
              </a:rPr>
              <a:t>), </a:t>
            </a:r>
            <a:r>
              <a:rPr lang="ko-KR" altLang="en-US" sz="1200" dirty="0">
                <a:solidFill>
                  <a:srgbClr val="0000FF"/>
                </a:solidFill>
              </a:rPr>
              <a:t>이와 동시에 </a:t>
            </a:r>
            <a:r>
              <a:rPr lang="en-US" altLang="ko-KR" sz="1200" dirty="0">
                <a:solidFill>
                  <a:srgbClr val="0000FF"/>
                </a:solidFill>
              </a:rPr>
              <a:t>input gate</a:t>
            </a:r>
            <a:r>
              <a:rPr lang="ko-KR" altLang="en-US" sz="1200" dirty="0">
                <a:solidFill>
                  <a:srgbClr val="0000FF"/>
                </a:solidFill>
              </a:rPr>
              <a:t>는 닫히는 특성 가짐 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177800" latinLnBrk="0"/>
            <a:r>
              <a:rPr lang="en-US" altLang="ko-KR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이는 이전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(t-1)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의 기억이 저장될 때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현재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(t)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의 입력은 삭제됨을 의미함</a:t>
            </a:r>
            <a:r>
              <a:rPr lang="en-US" altLang="ko-KR" sz="1200" dirty="0">
                <a:solidFill>
                  <a:srgbClr val="0000FF"/>
                </a:solidFill>
                <a:sym typeface="Wingdings" panose="05000000000000000000" pitchFamily="2" charset="2"/>
              </a:rPr>
              <a:t>. 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1A509-310F-4797-BD25-896B528740B6}"/>
              </a:ext>
            </a:extLst>
          </p:cNvPr>
          <p:cNvSpPr txBox="1"/>
          <p:nvPr/>
        </p:nvSpPr>
        <p:spPr>
          <a:xfrm>
            <a:off x="5376810" y="4090218"/>
            <a:ext cx="362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C00000"/>
                </a:solidFill>
              </a:rPr>
              <a:t>물론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en-US" altLang="ko-KR" sz="1200" dirty="0" err="1">
                <a:solidFill>
                  <a:srgbClr val="C00000"/>
                </a:solidFill>
              </a:rPr>
              <a:t>Zt</a:t>
            </a:r>
            <a:r>
              <a:rPr lang="ko-KR" altLang="en-US" sz="1200" dirty="0">
                <a:solidFill>
                  <a:srgbClr val="C00000"/>
                </a:solidFill>
              </a:rPr>
              <a:t>가 </a:t>
            </a:r>
            <a:r>
              <a:rPr lang="en-US" altLang="ko-KR" sz="1200" dirty="0">
                <a:solidFill>
                  <a:srgbClr val="C00000"/>
                </a:solidFill>
              </a:rPr>
              <a:t>0</a:t>
            </a:r>
            <a:r>
              <a:rPr lang="ko-KR" altLang="en-US" sz="1200" dirty="0">
                <a:solidFill>
                  <a:srgbClr val="C00000"/>
                </a:solidFill>
              </a:rPr>
              <a:t>이면</a:t>
            </a:r>
            <a:r>
              <a:rPr lang="en-US" altLang="ko-KR" sz="1200" dirty="0">
                <a:solidFill>
                  <a:srgbClr val="C00000"/>
                </a:solidFill>
              </a:rPr>
              <a:t>, forget gate</a:t>
            </a:r>
            <a:r>
              <a:rPr lang="ko-KR" altLang="en-US" sz="1200" dirty="0">
                <a:solidFill>
                  <a:srgbClr val="C00000"/>
                </a:solidFill>
              </a:rPr>
              <a:t>는 닫히며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이와 동시에 </a:t>
            </a:r>
            <a:r>
              <a:rPr lang="en-US" altLang="ko-KR" sz="1200" dirty="0">
                <a:solidFill>
                  <a:srgbClr val="0000FF"/>
                </a:solidFill>
              </a:rPr>
              <a:t>input gate</a:t>
            </a:r>
            <a:r>
              <a:rPr lang="ko-KR" altLang="en-US" sz="1200" dirty="0">
                <a:solidFill>
                  <a:srgbClr val="0000FF"/>
                </a:solidFill>
              </a:rPr>
              <a:t>는 열리는 것임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C0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D68E2A-92BD-4719-A0C7-EEE2A861988F}"/>
              </a:ext>
            </a:extLst>
          </p:cNvPr>
          <p:cNvGrpSpPr/>
          <p:nvPr/>
        </p:nvGrpSpPr>
        <p:grpSpPr>
          <a:xfrm>
            <a:off x="293457" y="4581128"/>
            <a:ext cx="5957394" cy="1782672"/>
            <a:chOff x="293457" y="4581128"/>
            <a:chExt cx="5957394" cy="1782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187423-52E4-43F3-9183-39E233214B0E}"/>
                </a:ext>
              </a:extLst>
            </p:cNvPr>
            <p:cNvSpPr txBox="1"/>
            <p:nvPr/>
          </p:nvSpPr>
          <p:spPr>
            <a:xfrm>
              <a:off x="293457" y="5717469"/>
              <a:ext cx="5957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Gated Recurrent Unit</a:t>
              </a:r>
              <a:r>
                <a:rPr lang="ko-KR" altLang="en-US" sz="1200" dirty="0"/>
                <a:t>에는 </a:t>
              </a:r>
              <a:r>
                <a:rPr lang="en-US" altLang="ko-KR" sz="1200" dirty="0"/>
                <a:t>output gate</a:t>
              </a:r>
              <a:r>
                <a:rPr lang="ko-KR" altLang="en-US" sz="1200" dirty="0"/>
                <a:t>가 없음 </a:t>
              </a:r>
              <a:r>
                <a:rPr lang="en-US" altLang="ko-KR" sz="1200" dirty="0">
                  <a:sym typeface="Wingdings" panose="05000000000000000000" pitchFamily="2" charset="2"/>
                </a:rPr>
                <a:t> </a:t>
              </a:r>
              <a:r>
                <a:rPr lang="ko-KR" altLang="en-US" sz="1200" dirty="0">
                  <a:sym typeface="Wingdings" panose="05000000000000000000" pitchFamily="2" charset="2"/>
                </a:rPr>
                <a:t>이 때문에</a:t>
              </a:r>
              <a:r>
                <a:rPr lang="en-US" altLang="ko-KR" sz="1200" dirty="0"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sym typeface="Wingdings" panose="05000000000000000000" pitchFamily="2" charset="2"/>
                </a:rPr>
                <a:t>전체 </a:t>
              </a:r>
              <a:r>
                <a:rPr lang="en-US" altLang="ko-KR" sz="1200" dirty="0">
                  <a:sym typeface="Wingdings" panose="05000000000000000000" pitchFamily="2" charset="2"/>
                </a:rPr>
                <a:t>hidden </a:t>
              </a:r>
              <a:r>
                <a:rPr lang="ko-KR" altLang="en-US" sz="1200" dirty="0">
                  <a:sym typeface="Wingdings" panose="05000000000000000000" pitchFamily="2" charset="2"/>
                </a:rPr>
                <a:t>상태 벡터 </a:t>
              </a:r>
              <a:r>
                <a:rPr lang="en-US" altLang="ko-KR" sz="1200" dirty="0" err="1">
                  <a:sym typeface="Wingdings" panose="05000000000000000000" pitchFamily="2" charset="2"/>
                </a:rPr>
                <a:t>ht</a:t>
              </a:r>
              <a:r>
                <a:rPr lang="en-US" altLang="ko-KR" sz="1200" dirty="0">
                  <a:sym typeface="Wingdings" panose="05000000000000000000" pitchFamily="2" charset="2"/>
                </a:rPr>
                <a:t> </a:t>
              </a:r>
              <a:r>
                <a:rPr lang="ko-KR" altLang="en-US" sz="1200" dirty="0">
                  <a:sym typeface="Wingdings" panose="05000000000000000000" pitchFamily="2" charset="2"/>
                </a:rPr>
                <a:t>값이 매 </a:t>
              </a:r>
              <a:r>
                <a:rPr lang="en-US" altLang="ko-KR" sz="1200" dirty="0">
                  <a:sym typeface="Wingdings" panose="05000000000000000000" pitchFamily="2" charset="2"/>
                </a:rPr>
                <a:t>time step</a:t>
              </a:r>
              <a:r>
                <a:rPr lang="ko-KR" altLang="en-US" sz="1200" dirty="0">
                  <a:sym typeface="Wingdings" panose="05000000000000000000" pitchFamily="2" charset="2"/>
                </a:rPr>
                <a:t>마다 출력됨</a:t>
              </a:r>
              <a:r>
                <a:rPr lang="en-US" altLang="ko-KR" sz="1200" dirty="0">
                  <a:sym typeface="Wingdings" panose="05000000000000000000" pitchFamily="2" charset="2"/>
                </a:rPr>
                <a:t>.</a:t>
              </a:r>
              <a:r>
                <a:rPr lang="en-US" altLang="ko-KR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 </a:t>
              </a:r>
              <a:r>
                <a:rPr lang="ko-KR" alt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이에</a:t>
              </a:r>
              <a:r>
                <a:rPr lang="en-US" altLang="ko-KR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이전 상태 값 중에서 어떤 부분이 출력되는지를 제어하는 </a:t>
              </a:r>
              <a:r>
                <a:rPr lang="en-US" altLang="ko-KR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gate</a:t>
              </a:r>
              <a:r>
                <a:rPr lang="ko-KR" alt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가 있어야 함</a:t>
              </a:r>
              <a:r>
                <a:rPr lang="en-US" altLang="ko-KR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. </a:t>
              </a:r>
              <a:r>
                <a:rPr lang="en-US" altLang="ko-KR" sz="1200" dirty="0">
                  <a:solidFill>
                    <a:srgbClr val="C00000"/>
                  </a:solidFill>
                  <a:highlight>
                    <a:srgbClr val="FFFF00"/>
                  </a:highlight>
                  <a:sym typeface="Wingdings" panose="05000000000000000000" pitchFamily="2" charset="2"/>
                </a:rPr>
                <a:t>  rt (</a:t>
              </a:r>
              <a:r>
                <a:rPr lang="ko-KR" altLang="en-US" sz="1200" dirty="0">
                  <a:solidFill>
                    <a:srgbClr val="C00000"/>
                  </a:solidFill>
                  <a:highlight>
                    <a:srgbClr val="FFFF00"/>
                  </a:highlight>
                  <a:sym typeface="Wingdings" panose="05000000000000000000" pitchFamily="2" charset="2"/>
                </a:rPr>
                <a:t>새로운 </a:t>
              </a:r>
              <a:r>
                <a:rPr lang="en-US" altLang="ko-KR" sz="1200" dirty="0">
                  <a:solidFill>
                    <a:srgbClr val="C00000"/>
                  </a:solidFill>
                  <a:highlight>
                    <a:srgbClr val="FFFF00"/>
                  </a:highlight>
                  <a:sym typeface="Wingdings" panose="05000000000000000000" pitchFamily="2" charset="2"/>
                </a:rPr>
                <a:t>gate controller</a:t>
              </a:r>
              <a:r>
                <a:rPr lang="ko-KR" altLang="en-US" sz="1200" dirty="0">
                  <a:solidFill>
                    <a:srgbClr val="C00000"/>
                  </a:solidFill>
                  <a:highlight>
                    <a:srgbClr val="FFFF00"/>
                  </a:highlight>
                  <a:sym typeface="Wingdings" panose="05000000000000000000" pitchFamily="2" charset="2"/>
                </a:rPr>
                <a:t>임</a:t>
              </a:r>
              <a:r>
                <a:rPr lang="en-US" altLang="ko-KR" sz="1200" dirty="0">
                  <a:solidFill>
                    <a:srgbClr val="C00000"/>
                  </a:solidFill>
                  <a:highlight>
                    <a:srgbClr val="FFFF00"/>
                  </a:highlight>
                  <a:sym typeface="Wingdings" panose="05000000000000000000" pitchFamily="2" charset="2"/>
                </a:rPr>
                <a:t>)</a:t>
              </a:r>
              <a:endParaRPr lang="en-US" altLang="ko-KR" sz="1200" dirty="0">
                <a:solidFill>
                  <a:srgbClr val="C00000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B0ED74B-3092-4B69-A1ED-EF6FBB4B5D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9752" y="4581128"/>
              <a:ext cx="1080120" cy="1066434"/>
            </a:xfrm>
            <a:prstGeom prst="straightConnector1">
              <a:avLst/>
            </a:prstGeom>
            <a:ln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C0788FA-7050-44C8-8F68-EEE7AA9E7F4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GRU 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8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6AA1D4-E7DB-495F-AC86-F1A05CA6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1083767"/>
            <a:ext cx="4575176" cy="303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GRU 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(Gated Recurrent </a:t>
            </a:r>
            <a:r>
              <a:rPr kumimoji="1" lang="en-US" altLang="ko-KR" sz="2000" dirty="0">
                <a:solidFill>
                  <a:srgbClr val="FFFF00"/>
                </a:solidFill>
              </a:rPr>
              <a:t>Unit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7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167554" y="6132437"/>
            <a:ext cx="23162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https://excelsior-cjh.tistory.com/185</a:t>
            </a:r>
            <a:endParaRPr lang="ko-KR" altLang="en-US" sz="8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GRU (2/2)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C808E4-715B-4E40-9F67-975D3D45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993" y="694506"/>
            <a:ext cx="4927853" cy="15748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6A8923-7873-40CE-BA35-6720E19C9777}"/>
              </a:ext>
            </a:extLst>
          </p:cNvPr>
          <p:cNvSpPr txBox="1"/>
          <p:nvPr/>
        </p:nvSpPr>
        <p:spPr>
          <a:xfrm>
            <a:off x="107504" y="4415310"/>
            <a:ext cx="3240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AA5500"/>
                </a:solidFill>
              </a:rPr>
              <a:t>참고</a:t>
            </a:r>
            <a:r>
              <a:rPr lang="en-US" altLang="ko-KR" sz="1200" b="1" dirty="0">
                <a:solidFill>
                  <a:srgbClr val="AA5500"/>
                </a:solidFill>
              </a:rPr>
              <a:t>: </a:t>
            </a:r>
            <a:r>
              <a:rPr lang="en-US" altLang="ko-KR" sz="1200" b="1" dirty="0" err="1">
                <a:solidFill>
                  <a:srgbClr val="AA5500"/>
                </a:solidFill>
              </a:rPr>
              <a:t>tensorflow</a:t>
            </a:r>
            <a:r>
              <a:rPr lang="en-US" altLang="ko-KR" sz="1200" b="1" dirty="0">
                <a:solidFill>
                  <a:srgbClr val="AA5500"/>
                </a:solidFill>
              </a:rPr>
              <a:t> 1</a:t>
            </a:r>
            <a:r>
              <a:rPr lang="ko-KR" altLang="en-US" sz="1200" b="1" dirty="0">
                <a:solidFill>
                  <a:srgbClr val="AA5500"/>
                </a:solidFill>
              </a:rPr>
              <a:t>의 </a:t>
            </a:r>
            <a:r>
              <a:rPr lang="en-US" altLang="ko-KR" sz="1200" b="1" dirty="0">
                <a:solidFill>
                  <a:srgbClr val="AA5500"/>
                </a:solidFill>
                <a:effectLst/>
              </a:rPr>
              <a:t>GRU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br>
              <a:rPr lang="en-US" altLang="ko-KR" sz="1200" dirty="0"/>
            </a:br>
            <a:r>
              <a:rPr lang="en-US" altLang="ko-KR" sz="1200" dirty="0" err="1">
                <a:solidFill>
                  <a:srgbClr val="000000"/>
                </a:solidFill>
                <a:effectLst/>
              </a:rPr>
              <a:t>gru_cell</a:t>
            </a:r>
            <a:r>
              <a:rPr lang="en-US" altLang="ko-KR" sz="1200" dirty="0">
                <a:effectLst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tf</a:t>
            </a:r>
            <a:r>
              <a:rPr lang="en-US" altLang="ko-KR" sz="1200" dirty="0" err="1">
                <a:effectLst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nn</a:t>
            </a:r>
            <a:r>
              <a:rPr lang="en-US" altLang="ko-KR" sz="1200" dirty="0" err="1">
                <a:effectLst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rnn_cell</a:t>
            </a:r>
            <a:r>
              <a:rPr lang="en-US" altLang="ko-KR" sz="1200" dirty="0" err="1">
                <a:effectLst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GRUCell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>
                <a:effectLst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num_units</a:t>
            </a:r>
            <a:r>
              <a:rPr lang="en-US" altLang="ko-KR" sz="1200" dirty="0">
                <a:effectLst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n_neurons</a:t>
            </a:r>
            <a:r>
              <a:rPr lang="en-US" altLang="ko-KR" sz="1200" dirty="0">
                <a:effectLst/>
              </a:rPr>
              <a:t>)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789A0-82A4-43BD-8751-43DCAC27E54F}"/>
              </a:ext>
            </a:extLst>
          </p:cNvPr>
          <p:cNvSpPr txBox="1"/>
          <p:nvPr/>
        </p:nvSpPr>
        <p:spPr>
          <a:xfrm>
            <a:off x="3779913" y="2994685"/>
            <a:ext cx="5256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AA5500"/>
                </a:solidFill>
              </a:rPr>
              <a:t>참고</a:t>
            </a:r>
            <a:r>
              <a:rPr lang="en-US" altLang="ko-KR" sz="1200" b="1" dirty="0">
                <a:solidFill>
                  <a:srgbClr val="AA5500"/>
                </a:solidFill>
              </a:rPr>
              <a:t>: </a:t>
            </a:r>
            <a:r>
              <a:rPr lang="en-US" altLang="ko-KR" sz="1200" b="1" dirty="0" err="1">
                <a:solidFill>
                  <a:srgbClr val="AA5500"/>
                </a:solidFill>
              </a:rPr>
              <a:t>tensorflow</a:t>
            </a:r>
            <a:r>
              <a:rPr lang="en-US" altLang="ko-KR" sz="1200" b="1" dirty="0">
                <a:solidFill>
                  <a:srgbClr val="AA5500"/>
                </a:solidFill>
              </a:rPr>
              <a:t> 2 (</a:t>
            </a:r>
            <a:r>
              <a:rPr lang="en-US" altLang="ko-KR" sz="1200" b="1" dirty="0" err="1">
                <a:solidFill>
                  <a:srgbClr val="AA5500"/>
                </a:solidFill>
              </a:rPr>
              <a:t>keras</a:t>
            </a:r>
            <a:r>
              <a:rPr lang="en-US" altLang="ko-KR" sz="1200" b="1" dirty="0">
                <a:solidFill>
                  <a:srgbClr val="AA5500"/>
                </a:solidFill>
              </a:rPr>
              <a:t> API </a:t>
            </a:r>
            <a:r>
              <a:rPr lang="ko-KR" altLang="en-US" sz="1200" b="1" dirty="0">
                <a:solidFill>
                  <a:srgbClr val="AA5500"/>
                </a:solidFill>
              </a:rPr>
              <a:t>사용</a:t>
            </a:r>
            <a:r>
              <a:rPr lang="en-US" altLang="ko-KR" sz="1200" b="1" dirty="0">
                <a:solidFill>
                  <a:srgbClr val="AA5500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effectLst/>
              </a:rPr>
              <a:t>https://www.tensorflow.org/api_docs/python/tf/compat/v1/keras/layers/GRUCell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583930-0EEB-4D87-A638-F3FFA9161D53}"/>
              </a:ext>
            </a:extLst>
          </p:cNvPr>
          <p:cNvGrpSpPr/>
          <p:nvPr/>
        </p:nvGrpSpPr>
        <p:grpSpPr>
          <a:xfrm>
            <a:off x="3710134" y="3661803"/>
            <a:ext cx="5398370" cy="3084783"/>
            <a:chOff x="3710134" y="3661803"/>
            <a:chExt cx="5398370" cy="30847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D92C9B-CCB0-413E-90B5-481EBA8E6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134" y="3661803"/>
              <a:ext cx="5398370" cy="30847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83BAF-049E-4BB0-80BD-99D1B79DF077}"/>
                </a:ext>
              </a:extLst>
            </p:cNvPr>
            <p:cNvSpPr txBox="1"/>
            <p:nvPr/>
          </p:nvSpPr>
          <p:spPr>
            <a:xfrm>
              <a:off x="7704786" y="4169089"/>
              <a:ext cx="12419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출력공간차원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FCF93B-8745-4D56-B7A9-F1132892042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GRU 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16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dirty="0"/>
              <a:t>GRU 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(Gated Recurrent </a:t>
            </a:r>
            <a:r>
              <a:rPr kumimoji="1" lang="en-US" altLang="ko-KR" sz="2000" dirty="0">
                <a:solidFill>
                  <a:srgbClr val="FFFF00"/>
                </a:solidFill>
              </a:rPr>
              <a:t>Unit</a:t>
            </a:r>
            <a:r>
              <a:rPr kumimoji="1" lang="en-US" altLang="ko-KR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8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167554" y="6132437"/>
            <a:ext cx="23162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 </a:t>
            </a:r>
            <a:endParaRPr lang="ko-KR" altLang="en-US" sz="8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 err="1"/>
              <a:t>PyTorch</a:t>
            </a:r>
            <a:r>
              <a:rPr lang="ko-KR" altLang="en-US" sz="1600" dirty="0"/>
              <a:t>에서의 </a:t>
            </a:r>
            <a:r>
              <a:rPr lang="en-US" altLang="ko-KR" sz="1600" dirty="0"/>
              <a:t>GRU </a:t>
            </a:r>
            <a:r>
              <a:rPr lang="ko-KR" altLang="en-US" sz="1600" dirty="0"/>
              <a:t>구현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CF93B-8745-4D56-B7A9-F1132892042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GRU 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B7D217-71E5-4932-AE2A-95B24C8BE6D2}"/>
              </a:ext>
            </a:extLst>
          </p:cNvPr>
          <p:cNvSpPr txBox="1"/>
          <p:nvPr/>
        </p:nvSpPr>
        <p:spPr>
          <a:xfrm>
            <a:off x="944487" y="1196752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</a:rPr>
              <a:t>torch.nn.GRUCell</a:t>
            </a:r>
            <a:r>
              <a:rPr lang="ko-KR" altLang="en-US" dirty="0"/>
              <a:t>(</a:t>
            </a:r>
            <a:r>
              <a:rPr lang="ko-KR" altLang="en-US" dirty="0" err="1">
                <a:solidFill>
                  <a:srgbClr val="C00000"/>
                </a:solidFill>
              </a:rPr>
              <a:t>input_size</a:t>
            </a:r>
            <a:r>
              <a:rPr lang="ko-KR" altLang="en-US" dirty="0">
                <a:solidFill>
                  <a:srgbClr val="C00000"/>
                </a:solidFill>
              </a:rPr>
              <a:t>, </a:t>
            </a:r>
            <a:r>
              <a:rPr lang="ko-KR" altLang="en-US" dirty="0" err="1">
                <a:solidFill>
                  <a:srgbClr val="C00000"/>
                </a:solidFill>
              </a:rPr>
              <a:t>hidden_size</a:t>
            </a:r>
            <a:r>
              <a:rPr lang="ko-KR" altLang="en-US" dirty="0"/>
              <a:t>, </a:t>
            </a:r>
            <a:r>
              <a:rPr lang="ko-KR" altLang="en-US" dirty="0" err="1"/>
              <a:t>bias</a:t>
            </a:r>
            <a:r>
              <a:rPr lang="ko-KR" altLang="en-US" dirty="0"/>
              <a:t>) </a:t>
            </a:r>
            <a:r>
              <a:rPr lang="en-US" altLang="ko-KR" dirty="0"/>
              <a:t>API </a:t>
            </a:r>
            <a:r>
              <a:rPr lang="ko-KR" altLang="en-US" dirty="0"/>
              <a:t>사용하여 구현함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735B7-9D4F-40CC-82AA-42FC3B8ECEED}"/>
              </a:ext>
            </a:extLst>
          </p:cNvPr>
          <p:cNvSpPr txBox="1"/>
          <p:nvPr/>
        </p:nvSpPr>
        <p:spPr>
          <a:xfrm>
            <a:off x="1350416" y="1590761"/>
            <a:ext cx="7416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C00000"/>
                </a:solidFill>
              </a:rPr>
              <a:t>input_size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는 입력 </a:t>
            </a:r>
            <a:r>
              <a:rPr lang="ko-KR" altLang="en-US" dirty="0" err="1"/>
              <a:t>텐서의</a:t>
            </a:r>
            <a:r>
              <a:rPr lang="ko-KR" altLang="en-US" dirty="0"/>
              <a:t> </a:t>
            </a:r>
            <a:r>
              <a:rPr lang="ko-KR" altLang="en-US" dirty="0" err="1"/>
              <a:t>feature</a:t>
            </a:r>
            <a:r>
              <a:rPr lang="ko-KR" altLang="en-US" dirty="0"/>
              <a:t> 사이즈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C00000"/>
                </a:solidFill>
              </a:rPr>
              <a:t>hidden_size</a:t>
            </a:r>
            <a:r>
              <a:rPr lang="ko-KR" altLang="en-US" dirty="0" err="1"/>
              <a:t>는</a:t>
            </a:r>
            <a:r>
              <a:rPr lang="ko-KR" altLang="en-US" dirty="0"/>
              <a:t> GRU 내부 </a:t>
            </a:r>
            <a:r>
              <a:rPr lang="ko-KR" altLang="en-US" dirty="0" err="1"/>
              <a:t>hiddend</a:t>
            </a:r>
            <a:r>
              <a:rPr lang="ko-KR" altLang="en-US" dirty="0"/>
              <a:t> </a:t>
            </a:r>
            <a:r>
              <a:rPr lang="ko-KR" altLang="en-US" dirty="0" err="1"/>
              <a:t>state에서</a:t>
            </a:r>
            <a:r>
              <a:rPr lang="ko-KR" altLang="en-US" dirty="0"/>
              <a:t> </a:t>
            </a:r>
            <a:r>
              <a:rPr lang="ko-KR" altLang="en-US" dirty="0" err="1"/>
              <a:t>fea</a:t>
            </a:r>
            <a:r>
              <a:rPr lang="en-US" altLang="ko-KR" dirty="0"/>
              <a:t>tur</a:t>
            </a:r>
            <a:r>
              <a:rPr lang="ko-KR" altLang="en-US" dirty="0" err="1"/>
              <a:t>e의</a:t>
            </a:r>
            <a:r>
              <a:rPr lang="ko-KR" altLang="en-US" dirty="0"/>
              <a:t> 수를 의미함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E97336-D6CF-4FF0-95F9-2D81FE8B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25879"/>
            <a:ext cx="4686350" cy="24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7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 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계열 동작 </a:t>
            </a:r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review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계열 동작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81794-A43A-49A2-A83A-C7843463681F}"/>
              </a:ext>
            </a:extLst>
          </p:cNvPr>
          <p:cNvSpPr txBox="1"/>
          <p:nvPr/>
        </p:nvSpPr>
        <p:spPr>
          <a:xfrm>
            <a:off x="1835696" y="2840715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Vanilla RNN, LSTM, GRU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4B046-91EC-4649-B52A-FADB2A7FB9EC}"/>
              </a:ext>
            </a:extLst>
          </p:cNvPr>
          <p:cNvSpPr txBox="1"/>
          <p:nvPr/>
        </p:nvSpPr>
        <p:spPr>
          <a:xfrm>
            <a:off x="359532" y="4967092"/>
            <a:ext cx="849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https://towardsdatascience.com/animated-rnn-lstm-and-gru-ef124d06cf45</a:t>
            </a:r>
          </a:p>
        </p:txBody>
      </p:sp>
    </p:spTree>
    <p:extLst>
      <p:ext uri="{BB962C8B-B14F-4D97-AF65-F5344CB8AC3E}">
        <p14:creationId xmlns:p14="http://schemas.microsoft.com/office/powerpoint/2010/main" val="20769227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1967</Words>
  <Application>Microsoft Office PowerPoint</Application>
  <PresentationFormat>화면 슬라이드 쇼(4:3)</PresentationFormat>
  <Paragraphs>351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3" baseType="lpstr">
      <vt:lpstr>walsheim</vt:lpstr>
      <vt:lpstr>Apple SD Gothic Neo</vt:lpstr>
      <vt:lpstr>Cambria Math</vt:lpstr>
      <vt:lpstr>Wingdings</vt:lpstr>
      <vt:lpstr>나눔바른고딕</vt:lpstr>
      <vt:lpstr>Arial Narrow</vt:lpstr>
      <vt:lpstr>맑은 고딕</vt:lpstr>
      <vt:lpstr>나눔고딕 ExtraBold</vt:lpstr>
      <vt:lpstr>HY헤드라인M</vt:lpstr>
      <vt:lpstr>Roboto Mono</vt:lpstr>
      <vt:lpstr>Gill Sans MT</vt:lpstr>
      <vt:lpstr>맑은 고딕</vt:lpstr>
      <vt:lpstr>Arial</vt:lpstr>
      <vt:lpstr>1_Office 테마</vt:lpstr>
      <vt:lpstr>PowerPoint 프레젠테이션</vt:lpstr>
      <vt:lpstr>목차</vt:lpstr>
      <vt:lpstr>PowerPoint 프레젠테이션</vt:lpstr>
      <vt:lpstr>Review: LSTM (Long Short-Term Memory)</vt:lpstr>
      <vt:lpstr>Review: LSTM (Long Short-Term Memory)</vt:lpstr>
      <vt:lpstr>GRU (Gated Recurrent Unit)</vt:lpstr>
      <vt:lpstr>GRU (Gated Recurrent Unit)</vt:lpstr>
      <vt:lpstr>GRU (Gated Recurrent Unit)</vt:lpstr>
      <vt:lpstr>PowerPoint 프레젠테이션</vt:lpstr>
      <vt:lpstr> 기호 설명 </vt:lpstr>
      <vt:lpstr>Vanilla RNN 동작 흐름</vt:lpstr>
      <vt:lpstr>LSTM 동작 흐름</vt:lpstr>
      <vt:lpstr>GRU 동작 흐름</vt:lpstr>
      <vt:lpstr>PowerPoint 프레젠테이션</vt:lpstr>
      <vt:lpstr>seq2seq (sequence-to-sequence)</vt:lpstr>
      <vt:lpstr>seq2seq (sequence-to-sequence)</vt:lpstr>
      <vt:lpstr>seq2seq (sequence-to-sequence)</vt:lpstr>
      <vt:lpstr>seq2seq (sequence-to-sequence)</vt:lpstr>
      <vt:lpstr>seq2seq (sequence-to-sequence)</vt:lpstr>
      <vt:lpstr>seq2seq (sequence-to-sequence)</vt:lpstr>
      <vt:lpstr>PowerPoint 프레젠테이션</vt:lpstr>
      <vt:lpstr>1. Attention 기초</vt:lpstr>
      <vt:lpstr>1. Attention 기초</vt:lpstr>
      <vt:lpstr>1. Attention 기초</vt:lpstr>
      <vt:lpstr>1. Attention 기초</vt:lpstr>
      <vt:lpstr>1. Attention 기초</vt:lpstr>
      <vt:lpstr> </vt:lpstr>
      <vt:lpstr>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ho1</dc:creator>
  <cp:lastModifiedBy>김호원</cp:lastModifiedBy>
  <cp:revision>2774</cp:revision>
  <cp:lastPrinted>2019-04-25T23:46:21Z</cp:lastPrinted>
  <dcterms:created xsi:type="dcterms:W3CDTF">2011-06-16T02:40:40Z</dcterms:created>
  <dcterms:modified xsi:type="dcterms:W3CDTF">2021-09-07T04:42:37Z</dcterms:modified>
</cp:coreProperties>
</file>